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3" r:id="rId1"/>
  </p:sldMasterIdLst>
  <p:sldIdLst>
    <p:sldId id="256" r:id="rId2"/>
    <p:sldId id="257" r:id="rId3"/>
    <p:sldId id="258" r:id="rId4"/>
    <p:sldId id="268" r:id="rId5"/>
    <p:sldId id="259" r:id="rId6"/>
    <p:sldId id="260" r:id="rId7"/>
    <p:sldId id="261" r:id="rId8"/>
    <p:sldId id="262" r:id="rId9"/>
    <p:sldId id="263" r:id="rId10"/>
    <p:sldId id="264" r:id="rId11"/>
    <p:sldId id="265" r:id="rId12"/>
    <p:sldId id="266"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30"/>
    <p:restoredTop sz="96327"/>
  </p:normalViewPr>
  <p:slideViewPr>
    <p:cSldViewPr snapToGrid="0">
      <p:cViewPr varScale="1">
        <p:scale>
          <a:sx n="128" d="100"/>
          <a:sy n="128" d="100"/>
        </p:scale>
        <p:origin x="22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1DBEB7-2839-41D5-B418-AF6CFFE8CCE4}"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E8B0920E-EF25-4963-94D4-DF5A9BB847E0}">
      <dgm:prSet/>
      <dgm:spPr/>
      <dgm:t>
        <a:bodyPr/>
        <a:lstStyle/>
        <a:p>
          <a:r>
            <a:rPr lang="en-US"/>
            <a:t>Resize the data</a:t>
          </a:r>
        </a:p>
      </dgm:t>
    </dgm:pt>
    <dgm:pt modelId="{085A0078-3C61-4D60-8FB1-D90E313FAEC5}" type="parTrans" cxnId="{889A18ED-C256-45E7-8AE5-29C21FDC7630}">
      <dgm:prSet/>
      <dgm:spPr/>
      <dgm:t>
        <a:bodyPr/>
        <a:lstStyle/>
        <a:p>
          <a:endParaRPr lang="en-US"/>
        </a:p>
      </dgm:t>
    </dgm:pt>
    <dgm:pt modelId="{8DC4D8E1-EFD4-48E3-AF03-C8EC09A31B56}" type="sibTrans" cxnId="{889A18ED-C256-45E7-8AE5-29C21FDC7630}">
      <dgm:prSet/>
      <dgm:spPr/>
      <dgm:t>
        <a:bodyPr/>
        <a:lstStyle/>
        <a:p>
          <a:endParaRPr lang="en-US"/>
        </a:p>
      </dgm:t>
    </dgm:pt>
    <dgm:pt modelId="{1CB76EA2-B1E6-41CA-ACD3-3063F0A689C0}">
      <dgm:prSet/>
      <dgm:spPr/>
      <dgm:t>
        <a:bodyPr/>
        <a:lstStyle/>
        <a:p>
          <a:r>
            <a:rPr lang="en-US"/>
            <a:t>Convert to gray scale</a:t>
          </a:r>
        </a:p>
      </dgm:t>
    </dgm:pt>
    <dgm:pt modelId="{8A3BA73C-8105-4735-81EC-CEBB6DF42105}" type="parTrans" cxnId="{43251DB7-3835-4FC4-9DE4-CA39C2E16287}">
      <dgm:prSet/>
      <dgm:spPr/>
      <dgm:t>
        <a:bodyPr/>
        <a:lstStyle/>
        <a:p>
          <a:endParaRPr lang="en-US"/>
        </a:p>
      </dgm:t>
    </dgm:pt>
    <dgm:pt modelId="{064B6909-9307-4BEC-8F81-5131DD6327F3}" type="sibTrans" cxnId="{43251DB7-3835-4FC4-9DE4-CA39C2E16287}">
      <dgm:prSet/>
      <dgm:spPr/>
      <dgm:t>
        <a:bodyPr/>
        <a:lstStyle/>
        <a:p>
          <a:endParaRPr lang="en-US"/>
        </a:p>
      </dgm:t>
    </dgm:pt>
    <dgm:pt modelId="{858CE2C8-AF71-4351-9265-B7CA60460F8F}">
      <dgm:prSet/>
      <dgm:spPr/>
      <dgm:t>
        <a:bodyPr/>
        <a:lstStyle/>
        <a:p>
          <a:r>
            <a:rPr lang="en-US"/>
            <a:t>Normalize the images</a:t>
          </a:r>
        </a:p>
      </dgm:t>
    </dgm:pt>
    <dgm:pt modelId="{3C93762B-8935-484D-879D-2AAF5AB05E33}" type="parTrans" cxnId="{A449F18D-95D3-47CA-91A2-185E2F0D0C9C}">
      <dgm:prSet/>
      <dgm:spPr/>
      <dgm:t>
        <a:bodyPr/>
        <a:lstStyle/>
        <a:p>
          <a:endParaRPr lang="en-US"/>
        </a:p>
      </dgm:t>
    </dgm:pt>
    <dgm:pt modelId="{EEDE178B-1BB4-40CC-8CBA-5D8AD0DFFDCE}" type="sibTrans" cxnId="{A449F18D-95D3-47CA-91A2-185E2F0D0C9C}">
      <dgm:prSet/>
      <dgm:spPr/>
      <dgm:t>
        <a:bodyPr/>
        <a:lstStyle/>
        <a:p>
          <a:endParaRPr lang="en-US"/>
        </a:p>
      </dgm:t>
    </dgm:pt>
    <dgm:pt modelId="{A8CA9D14-9A28-4491-A0A5-BCC93BB7E9B9}">
      <dgm:prSet/>
      <dgm:spPr/>
      <dgm:t>
        <a:bodyPr/>
        <a:lstStyle/>
        <a:p>
          <a:r>
            <a:rPr lang="en-US"/>
            <a:t>Use encoder to reduce the dimensions of data</a:t>
          </a:r>
        </a:p>
      </dgm:t>
    </dgm:pt>
    <dgm:pt modelId="{AFF5E2D1-D9C0-4D0F-9B50-3E18A4D284AC}" type="parTrans" cxnId="{8254E27C-98AC-4F2F-8008-9A180F0AF61E}">
      <dgm:prSet/>
      <dgm:spPr/>
      <dgm:t>
        <a:bodyPr/>
        <a:lstStyle/>
        <a:p>
          <a:endParaRPr lang="en-US"/>
        </a:p>
      </dgm:t>
    </dgm:pt>
    <dgm:pt modelId="{4FA9CBD9-F6C3-4A8A-9461-2FDA508689AF}" type="sibTrans" cxnId="{8254E27C-98AC-4F2F-8008-9A180F0AF61E}">
      <dgm:prSet/>
      <dgm:spPr/>
      <dgm:t>
        <a:bodyPr/>
        <a:lstStyle/>
        <a:p>
          <a:endParaRPr lang="en-US"/>
        </a:p>
      </dgm:t>
    </dgm:pt>
    <dgm:pt modelId="{F7486F39-8ED1-4FF2-BE56-9FFABC96C52D}" type="pres">
      <dgm:prSet presAssocID="{981DBEB7-2839-41D5-B418-AF6CFFE8CCE4}" presName="root" presStyleCnt="0">
        <dgm:presLayoutVars>
          <dgm:dir/>
          <dgm:resizeHandles val="exact"/>
        </dgm:presLayoutVars>
      </dgm:prSet>
      <dgm:spPr/>
    </dgm:pt>
    <dgm:pt modelId="{24786EDA-D081-4F41-B85D-AEA3D8D5FFD1}" type="pres">
      <dgm:prSet presAssocID="{E8B0920E-EF25-4963-94D4-DF5A9BB847E0}" presName="compNode" presStyleCnt="0"/>
      <dgm:spPr/>
    </dgm:pt>
    <dgm:pt modelId="{50B0B8BF-29EA-4C90-AB6D-4F8E5B738C14}" type="pres">
      <dgm:prSet presAssocID="{E8B0920E-EF25-4963-94D4-DF5A9BB847E0}" presName="bgRect" presStyleLbl="bgShp" presStyleIdx="0" presStyleCnt="4"/>
      <dgm:spPr/>
    </dgm:pt>
    <dgm:pt modelId="{78ADA71B-9A82-4CB8-9585-C164E4946EFE}" type="pres">
      <dgm:prSet presAssocID="{E8B0920E-EF25-4963-94D4-DF5A9BB847E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orkflow"/>
        </a:ext>
      </dgm:extLst>
    </dgm:pt>
    <dgm:pt modelId="{49A24D3E-1E60-4490-92FC-D3033A16828A}" type="pres">
      <dgm:prSet presAssocID="{E8B0920E-EF25-4963-94D4-DF5A9BB847E0}" presName="spaceRect" presStyleCnt="0"/>
      <dgm:spPr/>
    </dgm:pt>
    <dgm:pt modelId="{D3A67712-D828-4076-AA97-D78F5D7D2854}" type="pres">
      <dgm:prSet presAssocID="{E8B0920E-EF25-4963-94D4-DF5A9BB847E0}" presName="parTx" presStyleLbl="revTx" presStyleIdx="0" presStyleCnt="4">
        <dgm:presLayoutVars>
          <dgm:chMax val="0"/>
          <dgm:chPref val="0"/>
        </dgm:presLayoutVars>
      </dgm:prSet>
      <dgm:spPr/>
    </dgm:pt>
    <dgm:pt modelId="{3B8C88D0-AE3A-476A-BB74-1DEF1923666D}" type="pres">
      <dgm:prSet presAssocID="{8DC4D8E1-EFD4-48E3-AF03-C8EC09A31B56}" presName="sibTrans" presStyleCnt="0"/>
      <dgm:spPr/>
    </dgm:pt>
    <dgm:pt modelId="{AD41AD7F-0AE7-4E3E-B97A-7BA7010F8EED}" type="pres">
      <dgm:prSet presAssocID="{1CB76EA2-B1E6-41CA-ACD3-3063F0A689C0}" presName="compNode" presStyleCnt="0"/>
      <dgm:spPr/>
    </dgm:pt>
    <dgm:pt modelId="{0811F81B-F84E-4062-8144-B8A4C0464186}" type="pres">
      <dgm:prSet presAssocID="{1CB76EA2-B1E6-41CA-ACD3-3063F0A689C0}" presName="bgRect" presStyleLbl="bgShp" presStyleIdx="1" presStyleCnt="4"/>
      <dgm:spPr/>
    </dgm:pt>
    <dgm:pt modelId="{C97F6BFA-6CB2-47BC-82DC-1B97B739B450}" type="pres">
      <dgm:prSet presAssocID="{1CB76EA2-B1E6-41CA-ACD3-3063F0A689C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mark"/>
        </a:ext>
      </dgm:extLst>
    </dgm:pt>
    <dgm:pt modelId="{DAC347AC-59A6-4F4F-99AB-18153969767F}" type="pres">
      <dgm:prSet presAssocID="{1CB76EA2-B1E6-41CA-ACD3-3063F0A689C0}" presName="spaceRect" presStyleCnt="0"/>
      <dgm:spPr/>
    </dgm:pt>
    <dgm:pt modelId="{7DC0B60D-51B7-4597-827D-AA5C7B19CB6A}" type="pres">
      <dgm:prSet presAssocID="{1CB76EA2-B1E6-41CA-ACD3-3063F0A689C0}" presName="parTx" presStyleLbl="revTx" presStyleIdx="1" presStyleCnt="4">
        <dgm:presLayoutVars>
          <dgm:chMax val="0"/>
          <dgm:chPref val="0"/>
        </dgm:presLayoutVars>
      </dgm:prSet>
      <dgm:spPr/>
    </dgm:pt>
    <dgm:pt modelId="{CA0C06F2-48E4-4F51-8C87-E2592B2F9BEB}" type="pres">
      <dgm:prSet presAssocID="{064B6909-9307-4BEC-8F81-5131DD6327F3}" presName="sibTrans" presStyleCnt="0"/>
      <dgm:spPr/>
    </dgm:pt>
    <dgm:pt modelId="{497A533F-C40B-4DCF-9CDF-825F6493F491}" type="pres">
      <dgm:prSet presAssocID="{858CE2C8-AF71-4351-9265-B7CA60460F8F}" presName="compNode" presStyleCnt="0"/>
      <dgm:spPr/>
    </dgm:pt>
    <dgm:pt modelId="{70095411-2134-4B96-A9FB-346D34447F62}" type="pres">
      <dgm:prSet presAssocID="{858CE2C8-AF71-4351-9265-B7CA60460F8F}" presName="bgRect" presStyleLbl="bgShp" presStyleIdx="2" presStyleCnt="4"/>
      <dgm:spPr/>
    </dgm:pt>
    <dgm:pt modelId="{F1FBB9A9-28E8-4C6F-B09F-B820E6C9C1C8}" type="pres">
      <dgm:prSet presAssocID="{858CE2C8-AF71-4351-9265-B7CA60460F8F}"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ext"/>
        </a:ext>
      </dgm:extLst>
    </dgm:pt>
    <dgm:pt modelId="{58077DFB-7CA7-4004-AF45-9684AA010742}" type="pres">
      <dgm:prSet presAssocID="{858CE2C8-AF71-4351-9265-B7CA60460F8F}" presName="spaceRect" presStyleCnt="0"/>
      <dgm:spPr/>
    </dgm:pt>
    <dgm:pt modelId="{1D4AC749-84B7-455C-9B5C-EA2DEB1C5667}" type="pres">
      <dgm:prSet presAssocID="{858CE2C8-AF71-4351-9265-B7CA60460F8F}" presName="parTx" presStyleLbl="revTx" presStyleIdx="2" presStyleCnt="4">
        <dgm:presLayoutVars>
          <dgm:chMax val="0"/>
          <dgm:chPref val="0"/>
        </dgm:presLayoutVars>
      </dgm:prSet>
      <dgm:spPr/>
    </dgm:pt>
    <dgm:pt modelId="{476DDF22-8B01-4AC0-A2CF-3CBB652167F7}" type="pres">
      <dgm:prSet presAssocID="{EEDE178B-1BB4-40CC-8CBA-5D8AD0DFFDCE}" presName="sibTrans" presStyleCnt="0"/>
      <dgm:spPr/>
    </dgm:pt>
    <dgm:pt modelId="{B433C5C1-46AE-4C74-B9F0-0042F5F644D9}" type="pres">
      <dgm:prSet presAssocID="{A8CA9D14-9A28-4491-A0A5-BCC93BB7E9B9}" presName="compNode" presStyleCnt="0"/>
      <dgm:spPr/>
    </dgm:pt>
    <dgm:pt modelId="{405D648E-76EF-4C3E-8409-15B4B76EE638}" type="pres">
      <dgm:prSet presAssocID="{A8CA9D14-9A28-4491-A0A5-BCC93BB7E9B9}" presName="bgRect" presStyleLbl="bgShp" presStyleIdx="3" presStyleCnt="4"/>
      <dgm:spPr/>
    </dgm:pt>
    <dgm:pt modelId="{5467B840-2BBF-4FC0-8BC2-3CD1FEE15100}" type="pres">
      <dgm:prSet presAssocID="{A8CA9D14-9A28-4491-A0A5-BCC93BB7E9B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code"/>
        </a:ext>
      </dgm:extLst>
    </dgm:pt>
    <dgm:pt modelId="{4185AB92-0463-4A91-B852-E98E0F8C3D65}" type="pres">
      <dgm:prSet presAssocID="{A8CA9D14-9A28-4491-A0A5-BCC93BB7E9B9}" presName="spaceRect" presStyleCnt="0"/>
      <dgm:spPr/>
    </dgm:pt>
    <dgm:pt modelId="{5D8522DE-F382-456B-86F5-0E0729BFD398}" type="pres">
      <dgm:prSet presAssocID="{A8CA9D14-9A28-4491-A0A5-BCC93BB7E9B9}" presName="parTx" presStyleLbl="revTx" presStyleIdx="3" presStyleCnt="4">
        <dgm:presLayoutVars>
          <dgm:chMax val="0"/>
          <dgm:chPref val="0"/>
        </dgm:presLayoutVars>
      </dgm:prSet>
      <dgm:spPr/>
    </dgm:pt>
  </dgm:ptLst>
  <dgm:cxnLst>
    <dgm:cxn modelId="{C341D816-FDBA-4A6A-B199-19658D99591D}" type="presOf" srcId="{1CB76EA2-B1E6-41CA-ACD3-3063F0A689C0}" destId="{7DC0B60D-51B7-4597-827D-AA5C7B19CB6A}" srcOrd="0" destOrd="0" presId="urn:microsoft.com/office/officeart/2018/2/layout/IconVerticalSolidList"/>
    <dgm:cxn modelId="{88395D31-8BCE-4425-843B-18204841C3F6}" type="presOf" srcId="{A8CA9D14-9A28-4491-A0A5-BCC93BB7E9B9}" destId="{5D8522DE-F382-456B-86F5-0E0729BFD398}" srcOrd="0" destOrd="0" presId="urn:microsoft.com/office/officeart/2018/2/layout/IconVerticalSolidList"/>
    <dgm:cxn modelId="{F767137C-A43C-46AB-87C7-7CAE700FA500}" type="presOf" srcId="{858CE2C8-AF71-4351-9265-B7CA60460F8F}" destId="{1D4AC749-84B7-455C-9B5C-EA2DEB1C5667}" srcOrd="0" destOrd="0" presId="urn:microsoft.com/office/officeart/2018/2/layout/IconVerticalSolidList"/>
    <dgm:cxn modelId="{8254E27C-98AC-4F2F-8008-9A180F0AF61E}" srcId="{981DBEB7-2839-41D5-B418-AF6CFFE8CCE4}" destId="{A8CA9D14-9A28-4491-A0A5-BCC93BB7E9B9}" srcOrd="3" destOrd="0" parTransId="{AFF5E2D1-D9C0-4D0F-9B50-3E18A4D284AC}" sibTransId="{4FA9CBD9-F6C3-4A8A-9461-2FDA508689AF}"/>
    <dgm:cxn modelId="{71A41B85-42E9-417F-9759-228681D48D3F}" type="presOf" srcId="{981DBEB7-2839-41D5-B418-AF6CFFE8CCE4}" destId="{F7486F39-8ED1-4FF2-BE56-9FFABC96C52D}" srcOrd="0" destOrd="0" presId="urn:microsoft.com/office/officeart/2018/2/layout/IconVerticalSolidList"/>
    <dgm:cxn modelId="{A449F18D-95D3-47CA-91A2-185E2F0D0C9C}" srcId="{981DBEB7-2839-41D5-B418-AF6CFFE8CCE4}" destId="{858CE2C8-AF71-4351-9265-B7CA60460F8F}" srcOrd="2" destOrd="0" parTransId="{3C93762B-8935-484D-879D-2AAF5AB05E33}" sibTransId="{EEDE178B-1BB4-40CC-8CBA-5D8AD0DFFDCE}"/>
    <dgm:cxn modelId="{FA6DE791-2E92-4043-B0CF-25DB044BD1B4}" type="presOf" srcId="{E8B0920E-EF25-4963-94D4-DF5A9BB847E0}" destId="{D3A67712-D828-4076-AA97-D78F5D7D2854}" srcOrd="0" destOrd="0" presId="urn:microsoft.com/office/officeart/2018/2/layout/IconVerticalSolidList"/>
    <dgm:cxn modelId="{43251DB7-3835-4FC4-9DE4-CA39C2E16287}" srcId="{981DBEB7-2839-41D5-B418-AF6CFFE8CCE4}" destId="{1CB76EA2-B1E6-41CA-ACD3-3063F0A689C0}" srcOrd="1" destOrd="0" parTransId="{8A3BA73C-8105-4735-81EC-CEBB6DF42105}" sibTransId="{064B6909-9307-4BEC-8F81-5131DD6327F3}"/>
    <dgm:cxn modelId="{889A18ED-C256-45E7-8AE5-29C21FDC7630}" srcId="{981DBEB7-2839-41D5-B418-AF6CFFE8CCE4}" destId="{E8B0920E-EF25-4963-94D4-DF5A9BB847E0}" srcOrd="0" destOrd="0" parTransId="{085A0078-3C61-4D60-8FB1-D90E313FAEC5}" sibTransId="{8DC4D8E1-EFD4-48E3-AF03-C8EC09A31B56}"/>
    <dgm:cxn modelId="{1B43FACF-75F6-4AF6-81A0-E472E265D8E4}" type="presParOf" srcId="{F7486F39-8ED1-4FF2-BE56-9FFABC96C52D}" destId="{24786EDA-D081-4F41-B85D-AEA3D8D5FFD1}" srcOrd="0" destOrd="0" presId="urn:microsoft.com/office/officeart/2018/2/layout/IconVerticalSolidList"/>
    <dgm:cxn modelId="{5E070206-A733-4F2E-87B6-4A5CBFBFD207}" type="presParOf" srcId="{24786EDA-D081-4F41-B85D-AEA3D8D5FFD1}" destId="{50B0B8BF-29EA-4C90-AB6D-4F8E5B738C14}" srcOrd="0" destOrd="0" presId="urn:microsoft.com/office/officeart/2018/2/layout/IconVerticalSolidList"/>
    <dgm:cxn modelId="{1D11746B-F770-4C8C-B2AA-A428AF96886B}" type="presParOf" srcId="{24786EDA-D081-4F41-B85D-AEA3D8D5FFD1}" destId="{78ADA71B-9A82-4CB8-9585-C164E4946EFE}" srcOrd="1" destOrd="0" presId="urn:microsoft.com/office/officeart/2018/2/layout/IconVerticalSolidList"/>
    <dgm:cxn modelId="{21884E21-F364-43EB-9A60-656E07291E92}" type="presParOf" srcId="{24786EDA-D081-4F41-B85D-AEA3D8D5FFD1}" destId="{49A24D3E-1E60-4490-92FC-D3033A16828A}" srcOrd="2" destOrd="0" presId="urn:microsoft.com/office/officeart/2018/2/layout/IconVerticalSolidList"/>
    <dgm:cxn modelId="{CFAB9D65-6216-4952-A18F-38A0112667B5}" type="presParOf" srcId="{24786EDA-D081-4F41-B85D-AEA3D8D5FFD1}" destId="{D3A67712-D828-4076-AA97-D78F5D7D2854}" srcOrd="3" destOrd="0" presId="urn:microsoft.com/office/officeart/2018/2/layout/IconVerticalSolidList"/>
    <dgm:cxn modelId="{D812E08C-45B6-469D-885C-32EE95CD8D16}" type="presParOf" srcId="{F7486F39-8ED1-4FF2-BE56-9FFABC96C52D}" destId="{3B8C88D0-AE3A-476A-BB74-1DEF1923666D}" srcOrd="1" destOrd="0" presId="urn:microsoft.com/office/officeart/2018/2/layout/IconVerticalSolidList"/>
    <dgm:cxn modelId="{0C3387C6-935A-4C2C-916B-CD5BF4439F2A}" type="presParOf" srcId="{F7486F39-8ED1-4FF2-BE56-9FFABC96C52D}" destId="{AD41AD7F-0AE7-4E3E-B97A-7BA7010F8EED}" srcOrd="2" destOrd="0" presId="urn:microsoft.com/office/officeart/2018/2/layout/IconVerticalSolidList"/>
    <dgm:cxn modelId="{D514FB05-C5E2-4037-B410-98DDCBDFDA7B}" type="presParOf" srcId="{AD41AD7F-0AE7-4E3E-B97A-7BA7010F8EED}" destId="{0811F81B-F84E-4062-8144-B8A4C0464186}" srcOrd="0" destOrd="0" presId="urn:microsoft.com/office/officeart/2018/2/layout/IconVerticalSolidList"/>
    <dgm:cxn modelId="{C01C8AC1-305C-4845-8DD9-1342F91F5A48}" type="presParOf" srcId="{AD41AD7F-0AE7-4E3E-B97A-7BA7010F8EED}" destId="{C97F6BFA-6CB2-47BC-82DC-1B97B739B450}" srcOrd="1" destOrd="0" presId="urn:microsoft.com/office/officeart/2018/2/layout/IconVerticalSolidList"/>
    <dgm:cxn modelId="{832EC9AC-93FB-45F7-AE1F-13227ABB74F2}" type="presParOf" srcId="{AD41AD7F-0AE7-4E3E-B97A-7BA7010F8EED}" destId="{DAC347AC-59A6-4F4F-99AB-18153969767F}" srcOrd="2" destOrd="0" presId="urn:microsoft.com/office/officeart/2018/2/layout/IconVerticalSolidList"/>
    <dgm:cxn modelId="{496DF5B0-F17B-4098-800B-7D870F4B7415}" type="presParOf" srcId="{AD41AD7F-0AE7-4E3E-B97A-7BA7010F8EED}" destId="{7DC0B60D-51B7-4597-827D-AA5C7B19CB6A}" srcOrd="3" destOrd="0" presId="urn:microsoft.com/office/officeart/2018/2/layout/IconVerticalSolidList"/>
    <dgm:cxn modelId="{3DFD6F82-0FFF-40D3-A242-AAFFCE6CFEB8}" type="presParOf" srcId="{F7486F39-8ED1-4FF2-BE56-9FFABC96C52D}" destId="{CA0C06F2-48E4-4F51-8C87-E2592B2F9BEB}" srcOrd="3" destOrd="0" presId="urn:microsoft.com/office/officeart/2018/2/layout/IconVerticalSolidList"/>
    <dgm:cxn modelId="{FB65BBA6-AC9F-4332-B23B-F35760016CEA}" type="presParOf" srcId="{F7486F39-8ED1-4FF2-BE56-9FFABC96C52D}" destId="{497A533F-C40B-4DCF-9CDF-825F6493F491}" srcOrd="4" destOrd="0" presId="urn:microsoft.com/office/officeart/2018/2/layout/IconVerticalSolidList"/>
    <dgm:cxn modelId="{8A0628DF-81CC-4773-8CF1-1B888BCBD2D5}" type="presParOf" srcId="{497A533F-C40B-4DCF-9CDF-825F6493F491}" destId="{70095411-2134-4B96-A9FB-346D34447F62}" srcOrd="0" destOrd="0" presId="urn:microsoft.com/office/officeart/2018/2/layout/IconVerticalSolidList"/>
    <dgm:cxn modelId="{97B9AD1C-631C-4BAD-81A5-49CD9B17DA14}" type="presParOf" srcId="{497A533F-C40B-4DCF-9CDF-825F6493F491}" destId="{F1FBB9A9-28E8-4C6F-B09F-B820E6C9C1C8}" srcOrd="1" destOrd="0" presId="urn:microsoft.com/office/officeart/2018/2/layout/IconVerticalSolidList"/>
    <dgm:cxn modelId="{0F8DDC1D-6D64-4EA6-A39B-0AFCD90B5337}" type="presParOf" srcId="{497A533F-C40B-4DCF-9CDF-825F6493F491}" destId="{58077DFB-7CA7-4004-AF45-9684AA010742}" srcOrd="2" destOrd="0" presId="urn:microsoft.com/office/officeart/2018/2/layout/IconVerticalSolidList"/>
    <dgm:cxn modelId="{D743C09D-4370-4DB1-80BB-6D47037698E3}" type="presParOf" srcId="{497A533F-C40B-4DCF-9CDF-825F6493F491}" destId="{1D4AC749-84B7-455C-9B5C-EA2DEB1C5667}" srcOrd="3" destOrd="0" presId="urn:microsoft.com/office/officeart/2018/2/layout/IconVerticalSolidList"/>
    <dgm:cxn modelId="{E5D8D91C-75ED-4A22-AA8A-12FFF3B8CAFA}" type="presParOf" srcId="{F7486F39-8ED1-4FF2-BE56-9FFABC96C52D}" destId="{476DDF22-8B01-4AC0-A2CF-3CBB652167F7}" srcOrd="5" destOrd="0" presId="urn:microsoft.com/office/officeart/2018/2/layout/IconVerticalSolidList"/>
    <dgm:cxn modelId="{3B0FDF30-7187-4B4E-8151-14BC4AE2FFE1}" type="presParOf" srcId="{F7486F39-8ED1-4FF2-BE56-9FFABC96C52D}" destId="{B433C5C1-46AE-4C74-B9F0-0042F5F644D9}" srcOrd="6" destOrd="0" presId="urn:microsoft.com/office/officeart/2018/2/layout/IconVerticalSolidList"/>
    <dgm:cxn modelId="{4AD59BA9-019A-4DCB-A8EF-111D3B294B09}" type="presParOf" srcId="{B433C5C1-46AE-4C74-B9F0-0042F5F644D9}" destId="{405D648E-76EF-4C3E-8409-15B4B76EE638}" srcOrd="0" destOrd="0" presId="urn:microsoft.com/office/officeart/2018/2/layout/IconVerticalSolidList"/>
    <dgm:cxn modelId="{0810C26B-4F05-46DE-902D-4E139611EE13}" type="presParOf" srcId="{B433C5C1-46AE-4C74-B9F0-0042F5F644D9}" destId="{5467B840-2BBF-4FC0-8BC2-3CD1FEE15100}" srcOrd="1" destOrd="0" presId="urn:microsoft.com/office/officeart/2018/2/layout/IconVerticalSolidList"/>
    <dgm:cxn modelId="{12AA7987-051D-42DF-AD5B-B68179FDDE7F}" type="presParOf" srcId="{B433C5C1-46AE-4C74-B9F0-0042F5F644D9}" destId="{4185AB92-0463-4A91-B852-E98E0F8C3D65}" srcOrd="2" destOrd="0" presId="urn:microsoft.com/office/officeart/2018/2/layout/IconVerticalSolidList"/>
    <dgm:cxn modelId="{BBFAFD8F-DE5F-4E44-BE81-5A7EBD1E6756}" type="presParOf" srcId="{B433C5C1-46AE-4C74-B9F0-0042F5F644D9}" destId="{5D8522DE-F382-456B-86F5-0E0729BFD39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07243D4-BE7B-495D-8CE9-D05A63F78E9A}" type="doc">
      <dgm:prSet loTypeId="urn:microsoft.com/office/officeart/2005/8/layout/process2" loCatId="process" qsTypeId="urn:microsoft.com/office/officeart/2005/8/quickstyle/simple1" qsCatId="simple" csTypeId="urn:microsoft.com/office/officeart/2005/8/colors/colorful1" csCatId="colorful" phldr="1"/>
      <dgm:spPr/>
      <dgm:t>
        <a:bodyPr/>
        <a:lstStyle/>
        <a:p>
          <a:endParaRPr lang="en-US"/>
        </a:p>
      </dgm:t>
    </dgm:pt>
    <dgm:pt modelId="{F469A887-0811-491B-BF8D-ECB69C0B6EB1}">
      <dgm:prSet custT="1"/>
      <dgm:spPr>
        <a:solidFill>
          <a:schemeClr val="bg2">
            <a:lumMod val="75000"/>
          </a:schemeClr>
        </a:solidFill>
      </dgm:spPr>
      <dgm:t>
        <a:bodyPr/>
        <a:lstStyle/>
        <a:p>
          <a:r>
            <a:rPr lang="en-US" sz="1400" b="1" dirty="0">
              <a:solidFill>
                <a:schemeClr val="tx1"/>
              </a:solidFill>
            </a:rPr>
            <a:t>Initialize the weights of SOM </a:t>
          </a:r>
        </a:p>
      </dgm:t>
    </dgm:pt>
    <dgm:pt modelId="{954397B9-91ED-46C8-905B-687A9E93FDB6}" type="parTrans" cxnId="{3F92668C-D0DA-4253-80DA-23CA604C30BF}">
      <dgm:prSet/>
      <dgm:spPr/>
      <dgm:t>
        <a:bodyPr/>
        <a:lstStyle/>
        <a:p>
          <a:endParaRPr lang="en-US"/>
        </a:p>
      </dgm:t>
    </dgm:pt>
    <dgm:pt modelId="{115570A4-A5DF-4E55-AD68-69320E4FCC07}" type="sibTrans" cxnId="{3F92668C-D0DA-4253-80DA-23CA604C30BF}">
      <dgm:prSet/>
      <dgm:spPr>
        <a:solidFill>
          <a:schemeClr val="bg2">
            <a:lumMod val="75000"/>
          </a:schemeClr>
        </a:solidFill>
      </dgm:spPr>
      <dgm:t>
        <a:bodyPr/>
        <a:lstStyle/>
        <a:p>
          <a:endParaRPr lang="en-US"/>
        </a:p>
      </dgm:t>
    </dgm:pt>
    <dgm:pt modelId="{39DA6BBC-92E3-4BD7-AEFE-DB166CB1F1AF}">
      <dgm:prSet custT="1"/>
      <dgm:spPr>
        <a:solidFill>
          <a:schemeClr val="bg2">
            <a:lumMod val="75000"/>
          </a:schemeClr>
        </a:solidFill>
      </dgm:spPr>
      <dgm:t>
        <a:bodyPr/>
        <a:lstStyle/>
        <a:p>
          <a:r>
            <a:rPr lang="en-US" sz="1400" b="1" dirty="0">
              <a:solidFill>
                <a:schemeClr val="tx1"/>
              </a:solidFill>
            </a:rPr>
            <a:t>For each datapoint find the winner neuron by calculating distance </a:t>
          </a:r>
        </a:p>
      </dgm:t>
    </dgm:pt>
    <dgm:pt modelId="{66117F30-47C7-4786-9D0E-A32498EF6CAA}" type="parTrans" cxnId="{26A9FF3B-9414-426E-9B20-F658E866FFF0}">
      <dgm:prSet/>
      <dgm:spPr/>
      <dgm:t>
        <a:bodyPr/>
        <a:lstStyle/>
        <a:p>
          <a:endParaRPr lang="en-US"/>
        </a:p>
      </dgm:t>
    </dgm:pt>
    <dgm:pt modelId="{C30A96DB-C1A8-4F02-9FFA-25ACE126DBF3}" type="sibTrans" cxnId="{26A9FF3B-9414-426E-9B20-F658E866FFF0}">
      <dgm:prSet/>
      <dgm:spPr>
        <a:solidFill>
          <a:schemeClr val="bg2">
            <a:lumMod val="75000"/>
          </a:schemeClr>
        </a:solidFill>
      </dgm:spPr>
      <dgm:t>
        <a:bodyPr/>
        <a:lstStyle/>
        <a:p>
          <a:endParaRPr lang="en-US"/>
        </a:p>
      </dgm:t>
    </dgm:pt>
    <dgm:pt modelId="{B9E6A242-E76E-4A1D-BCDF-436EA7D34BC7}">
      <dgm:prSet custT="1"/>
      <dgm:spPr>
        <a:solidFill>
          <a:schemeClr val="bg2">
            <a:lumMod val="75000"/>
          </a:schemeClr>
        </a:solidFill>
      </dgm:spPr>
      <dgm:t>
        <a:bodyPr/>
        <a:lstStyle/>
        <a:p>
          <a:r>
            <a:rPr lang="en-US" sz="1400" b="1" dirty="0">
              <a:solidFill>
                <a:schemeClr val="tx1"/>
              </a:solidFill>
            </a:rPr>
            <a:t>Get the learning rate based on iteration</a:t>
          </a:r>
        </a:p>
      </dgm:t>
    </dgm:pt>
    <dgm:pt modelId="{AEF6F3E5-75B7-448A-91A4-247FA2C24111}" type="parTrans" cxnId="{4FFB2C01-D7E4-485D-BA88-F1F022357B6B}">
      <dgm:prSet/>
      <dgm:spPr/>
      <dgm:t>
        <a:bodyPr/>
        <a:lstStyle/>
        <a:p>
          <a:endParaRPr lang="en-US"/>
        </a:p>
      </dgm:t>
    </dgm:pt>
    <dgm:pt modelId="{38594938-C7BD-4FAE-8F6C-8151FF5588F5}" type="sibTrans" cxnId="{4FFB2C01-D7E4-485D-BA88-F1F022357B6B}">
      <dgm:prSet/>
      <dgm:spPr>
        <a:solidFill>
          <a:schemeClr val="bg2">
            <a:lumMod val="75000"/>
          </a:schemeClr>
        </a:solidFill>
      </dgm:spPr>
      <dgm:t>
        <a:bodyPr/>
        <a:lstStyle/>
        <a:p>
          <a:endParaRPr lang="en-US"/>
        </a:p>
      </dgm:t>
    </dgm:pt>
    <dgm:pt modelId="{E36E18CF-71AB-41A8-B0DE-9ACB3197D6EA}">
      <dgm:prSet custT="1"/>
      <dgm:spPr>
        <a:solidFill>
          <a:schemeClr val="bg2">
            <a:lumMod val="75000"/>
          </a:schemeClr>
        </a:solidFill>
      </dgm:spPr>
      <dgm:t>
        <a:bodyPr/>
        <a:lstStyle/>
        <a:p>
          <a:r>
            <a:rPr lang="en-US" sz="1400" b="1" dirty="0">
              <a:solidFill>
                <a:schemeClr val="tx1"/>
              </a:solidFill>
            </a:rPr>
            <a:t>Update winning neuron weights and </a:t>
          </a:r>
          <a:r>
            <a:rPr lang="en-US" sz="1400" b="1" dirty="0" err="1">
              <a:solidFill>
                <a:schemeClr val="tx1"/>
              </a:solidFill>
            </a:rPr>
            <a:t>neighbouring</a:t>
          </a:r>
          <a:r>
            <a:rPr lang="en-US" sz="1400" b="1" dirty="0">
              <a:solidFill>
                <a:schemeClr val="tx1"/>
              </a:solidFill>
            </a:rPr>
            <a:t> neurons weights based on gaussian or Mexican hat function</a:t>
          </a:r>
        </a:p>
      </dgm:t>
    </dgm:pt>
    <dgm:pt modelId="{A876656F-D19D-49B1-968F-9A844EAFAA50}" type="parTrans" cxnId="{C4B2ED85-A199-45B0-AF4F-63C20DEFE5F3}">
      <dgm:prSet/>
      <dgm:spPr/>
      <dgm:t>
        <a:bodyPr/>
        <a:lstStyle/>
        <a:p>
          <a:endParaRPr lang="en-US"/>
        </a:p>
      </dgm:t>
    </dgm:pt>
    <dgm:pt modelId="{4DFCFE74-4567-490F-AC38-C13FDCDC469E}" type="sibTrans" cxnId="{C4B2ED85-A199-45B0-AF4F-63C20DEFE5F3}">
      <dgm:prSet/>
      <dgm:spPr>
        <a:solidFill>
          <a:schemeClr val="bg2">
            <a:lumMod val="75000"/>
          </a:schemeClr>
        </a:solidFill>
      </dgm:spPr>
      <dgm:t>
        <a:bodyPr/>
        <a:lstStyle/>
        <a:p>
          <a:endParaRPr lang="en-US"/>
        </a:p>
      </dgm:t>
    </dgm:pt>
    <dgm:pt modelId="{D422030F-D94A-4C26-9354-6F3C81BFF446}">
      <dgm:prSet custT="1"/>
      <dgm:spPr>
        <a:solidFill>
          <a:schemeClr val="bg2">
            <a:lumMod val="75000"/>
          </a:schemeClr>
        </a:solidFill>
      </dgm:spPr>
      <dgm:t>
        <a:bodyPr/>
        <a:lstStyle/>
        <a:p>
          <a:r>
            <a:rPr lang="en-US" sz="1600" b="1" dirty="0">
              <a:solidFill>
                <a:schemeClr val="tx1"/>
              </a:solidFill>
            </a:rPr>
            <a:t>Plot in 2d and 3d</a:t>
          </a:r>
        </a:p>
      </dgm:t>
    </dgm:pt>
    <dgm:pt modelId="{6B520408-6C3A-4756-81B7-C1425ED28DCB}" type="parTrans" cxnId="{F94DA228-6C0D-47BC-A2F7-B9EAB4652308}">
      <dgm:prSet/>
      <dgm:spPr/>
      <dgm:t>
        <a:bodyPr/>
        <a:lstStyle/>
        <a:p>
          <a:endParaRPr lang="en-US"/>
        </a:p>
      </dgm:t>
    </dgm:pt>
    <dgm:pt modelId="{5730D060-833D-4994-B9BF-78F6D3F5695D}" type="sibTrans" cxnId="{F94DA228-6C0D-47BC-A2F7-B9EAB4652308}">
      <dgm:prSet/>
      <dgm:spPr/>
      <dgm:t>
        <a:bodyPr/>
        <a:lstStyle/>
        <a:p>
          <a:endParaRPr lang="en-US"/>
        </a:p>
      </dgm:t>
    </dgm:pt>
    <dgm:pt modelId="{B48AE996-AF04-E54A-BC94-A43278B82FA1}" type="pres">
      <dgm:prSet presAssocID="{E07243D4-BE7B-495D-8CE9-D05A63F78E9A}" presName="linearFlow" presStyleCnt="0">
        <dgm:presLayoutVars>
          <dgm:resizeHandles val="exact"/>
        </dgm:presLayoutVars>
      </dgm:prSet>
      <dgm:spPr/>
    </dgm:pt>
    <dgm:pt modelId="{74176F78-FDAA-EE43-861E-B02B4FFE4F78}" type="pres">
      <dgm:prSet presAssocID="{F469A887-0811-491B-BF8D-ECB69C0B6EB1}" presName="node" presStyleLbl="node1" presStyleIdx="0" presStyleCnt="5" custScaleX="155708">
        <dgm:presLayoutVars>
          <dgm:bulletEnabled val="1"/>
        </dgm:presLayoutVars>
      </dgm:prSet>
      <dgm:spPr/>
    </dgm:pt>
    <dgm:pt modelId="{B42CDCDD-7B12-5C47-A031-7519099888E4}" type="pres">
      <dgm:prSet presAssocID="{115570A4-A5DF-4E55-AD68-69320E4FCC07}" presName="sibTrans" presStyleLbl="sibTrans2D1" presStyleIdx="0" presStyleCnt="4"/>
      <dgm:spPr/>
    </dgm:pt>
    <dgm:pt modelId="{86D1CE8C-E7DE-304E-A3A3-6FB8306895AF}" type="pres">
      <dgm:prSet presAssocID="{115570A4-A5DF-4E55-AD68-69320E4FCC07}" presName="connectorText" presStyleLbl="sibTrans2D1" presStyleIdx="0" presStyleCnt="4"/>
      <dgm:spPr/>
    </dgm:pt>
    <dgm:pt modelId="{9B22EF28-2EC1-B245-A83A-965419A0CB14}" type="pres">
      <dgm:prSet presAssocID="{39DA6BBC-92E3-4BD7-AEFE-DB166CB1F1AF}" presName="node" presStyleLbl="node1" presStyleIdx="1" presStyleCnt="5" custScaleX="152976">
        <dgm:presLayoutVars>
          <dgm:bulletEnabled val="1"/>
        </dgm:presLayoutVars>
      </dgm:prSet>
      <dgm:spPr/>
    </dgm:pt>
    <dgm:pt modelId="{B99AE4A3-EBC4-224F-9197-65779F23D2A5}" type="pres">
      <dgm:prSet presAssocID="{C30A96DB-C1A8-4F02-9FFA-25ACE126DBF3}" presName="sibTrans" presStyleLbl="sibTrans2D1" presStyleIdx="1" presStyleCnt="4"/>
      <dgm:spPr/>
    </dgm:pt>
    <dgm:pt modelId="{9D0C0DEA-A206-F742-A559-4037D19A7695}" type="pres">
      <dgm:prSet presAssocID="{C30A96DB-C1A8-4F02-9FFA-25ACE126DBF3}" presName="connectorText" presStyleLbl="sibTrans2D1" presStyleIdx="1" presStyleCnt="4"/>
      <dgm:spPr/>
    </dgm:pt>
    <dgm:pt modelId="{BC2B17C5-C706-574E-8C40-2AED4F56CD34}" type="pres">
      <dgm:prSet presAssocID="{B9E6A242-E76E-4A1D-BCDF-436EA7D34BC7}" presName="node" presStyleLbl="node1" presStyleIdx="2" presStyleCnt="5" custScaleX="153890">
        <dgm:presLayoutVars>
          <dgm:bulletEnabled val="1"/>
        </dgm:presLayoutVars>
      </dgm:prSet>
      <dgm:spPr/>
    </dgm:pt>
    <dgm:pt modelId="{0058B9EE-4ED6-B042-9FE3-D19C5D9F49D7}" type="pres">
      <dgm:prSet presAssocID="{38594938-C7BD-4FAE-8F6C-8151FF5588F5}" presName="sibTrans" presStyleLbl="sibTrans2D1" presStyleIdx="2" presStyleCnt="4"/>
      <dgm:spPr/>
    </dgm:pt>
    <dgm:pt modelId="{14366F74-AA4D-234B-921E-5E7621C059CC}" type="pres">
      <dgm:prSet presAssocID="{38594938-C7BD-4FAE-8F6C-8151FF5588F5}" presName="connectorText" presStyleLbl="sibTrans2D1" presStyleIdx="2" presStyleCnt="4"/>
      <dgm:spPr/>
    </dgm:pt>
    <dgm:pt modelId="{484D2F28-6971-1746-AECE-88DFB114A9FA}" type="pres">
      <dgm:prSet presAssocID="{E36E18CF-71AB-41A8-B0DE-9ACB3197D6EA}" presName="node" presStyleLbl="node1" presStyleIdx="3" presStyleCnt="5" custScaleX="153890" custScaleY="165684">
        <dgm:presLayoutVars>
          <dgm:bulletEnabled val="1"/>
        </dgm:presLayoutVars>
      </dgm:prSet>
      <dgm:spPr/>
    </dgm:pt>
    <dgm:pt modelId="{105E863B-72CA-424D-B905-785B4F349E5C}" type="pres">
      <dgm:prSet presAssocID="{4DFCFE74-4567-490F-AC38-C13FDCDC469E}" presName="sibTrans" presStyleLbl="sibTrans2D1" presStyleIdx="3" presStyleCnt="4"/>
      <dgm:spPr/>
    </dgm:pt>
    <dgm:pt modelId="{5B2116B7-1E13-DE45-A04E-C053ECAA1F99}" type="pres">
      <dgm:prSet presAssocID="{4DFCFE74-4567-490F-AC38-C13FDCDC469E}" presName="connectorText" presStyleLbl="sibTrans2D1" presStyleIdx="3" presStyleCnt="4"/>
      <dgm:spPr/>
    </dgm:pt>
    <dgm:pt modelId="{E3109EC9-964A-8D43-8E03-DE58F651515B}" type="pres">
      <dgm:prSet presAssocID="{D422030F-D94A-4C26-9354-6F3C81BFF446}" presName="node" presStyleLbl="node1" presStyleIdx="4" presStyleCnt="5">
        <dgm:presLayoutVars>
          <dgm:bulletEnabled val="1"/>
        </dgm:presLayoutVars>
      </dgm:prSet>
      <dgm:spPr/>
    </dgm:pt>
  </dgm:ptLst>
  <dgm:cxnLst>
    <dgm:cxn modelId="{4FFB2C01-D7E4-485D-BA88-F1F022357B6B}" srcId="{E07243D4-BE7B-495D-8CE9-D05A63F78E9A}" destId="{B9E6A242-E76E-4A1D-BCDF-436EA7D34BC7}" srcOrd="2" destOrd="0" parTransId="{AEF6F3E5-75B7-448A-91A4-247FA2C24111}" sibTransId="{38594938-C7BD-4FAE-8F6C-8151FF5588F5}"/>
    <dgm:cxn modelId="{9C8D8604-EF3F-884E-87C4-F74E5F233579}" type="presOf" srcId="{C30A96DB-C1A8-4F02-9FFA-25ACE126DBF3}" destId="{B99AE4A3-EBC4-224F-9197-65779F23D2A5}" srcOrd="0" destOrd="0" presId="urn:microsoft.com/office/officeart/2005/8/layout/process2"/>
    <dgm:cxn modelId="{09399204-C0D9-FB4F-910A-D01063403367}" type="presOf" srcId="{E36E18CF-71AB-41A8-B0DE-9ACB3197D6EA}" destId="{484D2F28-6971-1746-AECE-88DFB114A9FA}" srcOrd="0" destOrd="0" presId="urn:microsoft.com/office/officeart/2005/8/layout/process2"/>
    <dgm:cxn modelId="{C41F7315-9313-8F4B-996C-F34DF16B7A7B}" type="presOf" srcId="{115570A4-A5DF-4E55-AD68-69320E4FCC07}" destId="{B42CDCDD-7B12-5C47-A031-7519099888E4}" srcOrd="0" destOrd="0" presId="urn:microsoft.com/office/officeart/2005/8/layout/process2"/>
    <dgm:cxn modelId="{758A101D-1310-A942-996E-B4AF3C87D2BF}" type="presOf" srcId="{4DFCFE74-4567-490F-AC38-C13FDCDC469E}" destId="{5B2116B7-1E13-DE45-A04E-C053ECAA1F99}" srcOrd="1" destOrd="0" presId="urn:microsoft.com/office/officeart/2005/8/layout/process2"/>
    <dgm:cxn modelId="{71F0541E-3E7E-1D46-8F89-59746540FCA6}" type="presOf" srcId="{38594938-C7BD-4FAE-8F6C-8151FF5588F5}" destId="{14366F74-AA4D-234B-921E-5E7621C059CC}" srcOrd="1" destOrd="0" presId="urn:microsoft.com/office/officeart/2005/8/layout/process2"/>
    <dgm:cxn modelId="{62B6E722-11AA-7D4F-9AC8-E830B35E4B51}" type="presOf" srcId="{115570A4-A5DF-4E55-AD68-69320E4FCC07}" destId="{86D1CE8C-E7DE-304E-A3A3-6FB8306895AF}" srcOrd="1" destOrd="0" presId="urn:microsoft.com/office/officeart/2005/8/layout/process2"/>
    <dgm:cxn modelId="{A71BF122-512D-C54F-8D7D-452204C4BF55}" type="presOf" srcId="{38594938-C7BD-4FAE-8F6C-8151FF5588F5}" destId="{0058B9EE-4ED6-B042-9FE3-D19C5D9F49D7}" srcOrd="0" destOrd="0" presId="urn:microsoft.com/office/officeart/2005/8/layout/process2"/>
    <dgm:cxn modelId="{F94DA228-6C0D-47BC-A2F7-B9EAB4652308}" srcId="{E07243D4-BE7B-495D-8CE9-D05A63F78E9A}" destId="{D422030F-D94A-4C26-9354-6F3C81BFF446}" srcOrd="4" destOrd="0" parTransId="{6B520408-6C3A-4756-81B7-C1425ED28DCB}" sibTransId="{5730D060-833D-4994-B9BF-78F6D3F5695D}"/>
    <dgm:cxn modelId="{96D2052D-F223-B749-9482-DE36DC0D2652}" type="presOf" srcId="{E07243D4-BE7B-495D-8CE9-D05A63F78E9A}" destId="{B48AE996-AF04-E54A-BC94-A43278B82FA1}" srcOrd="0" destOrd="0" presId="urn:microsoft.com/office/officeart/2005/8/layout/process2"/>
    <dgm:cxn modelId="{26A9FF3B-9414-426E-9B20-F658E866FFF0}" srcId="{E07243D4-BE7B-495D-8CE9-D05A63F78E9A}" destId="{39DA6BBC-92E3-4BD7-AEFE-DB166CB1F1AF}" srcOrd="1" destOrd="0" parTransId="{66117F30-47C7-4786-9D0E-A32498EF6CAA}" sibTransId="{C30A96DB-C1A8-4F02-9FFA-25ACE126DBF3}"/>
    <dgm:cxn modelId="{B9AC5140-71F0-1449-80C1-5C6CD1353A2E}" type="presOf" srcId="{F469A887-0811-491B-BF8D-ECB69C0B6EB1}" destId="{74176F78-FDAA-EE43-861E-B02B4FFE4F78}" srcOrd="0" destOrd="0" presId="urn:microsoft.com/office/officeart/2005/8/layout/process2"/>
    <dgm:cxn modelId="{22D3145C-6A50-C044-9746-23500609977A}" type="presOf" srcId="{4DFCFE74-4567-490F-AC38-C13FDCDC469E}" destId="{105E863B-72CA-424D-B905-785B4F349E5C}" srcOrd="0" destOrd="0" presId="urn:microsoft.com/office/officeart/2005/8/layout/process2"/>
    <dgm:cxn modelId="{51B2737A-71E4-EB45-B15F-9EECB6F1FD27}" type="presOf" srcId="{B9E6A242-E76E-4A1D-BCDF-436EA7D34BC7}" destId="{BC2B17C5-C706-574E-8C40-2AED4F56CD34}" srcOrd="0" destOrd="0" presId="urn:microsoft.com/office/officeart/2005/8/layout/process2"/>
    <dgm:cxn modelId="{C4B2ED85-A199-45B0-AF4F-63C20DEFE5F3}" srcId="{E07243D4-BE7B-495D-8CE9-D05A63F78E9A}" destId="{E36E18CF-71AB-41A8-B0DE-9ACB3197D6EA}" srcOrd="3" destOrd="0" parTransId="{A876656F-D19D-49B1-968F-9A844EAFAA50}" sibTransId="{4DFCFE74-4567-490F-AC38-C13FDCDC469E}"/>
    <dgm:cxn modelId="{3F92668C-D0DA-4253-80DA-23CA604C30BF}" srcId="{E07243D4-BE7B-495D-8CE9-D05A63F78E9A}" destId="{F469A887-0811-491B-BF8D-ECB69C0B6EB1}" srcOrd="0" destOrd="0" parTransId="{954397B9-91ED-46C8-905B-687A9E93FDB6}" sibTransId="{115570A4-A5DF-4E55-AD68-69320E4FCC07}"/>
    <dgm:cxn modelId="{846DA0CE-546A-314F-82A6-6BAE9FCBDD58}" type="presOf" srcId="{C30A96DB-C1A8-4F02-9FFA-25ACE126DBF3}" destId="{9D0C0DEA-A206-F742-A559-4037D19A7695}" srcOrd="1" destOrd="0" presId="urn:microsoft.com/office/officeart/2005/8/layout/process2"/>
    <dgm:cxn modelId="{02D688D5-5555-7548-810E-2BFA203CDC06}" type="presOf" srcId="{D422030F-D94A-4C26-9354-6F3C81BFF446}" destId="{E3109EC9-964A-8D43-8E03-DE58F651515B}" srcOrd="0" destOrd="0" presId="urn:microsoft.com/office/officeart/2005/8/layout/process2"/>
    <dgm:cxn modelId="{52F63DE5-AC45-B34B-8040-C1016AD0520B}" type="presOf" srcId="{39DA6BBC-92E3-4BD7-AEFE-DB166CB1F1AF}" destId="{9B22EF28-2EC1-B245-A83A-965419A0CB14}" srcOrd="0" destOrd="0" presId="urn:microsoft.com/office/officeart/2005/8/layout/process2"/>
    <dgm:cxn modelId="{F7379B4D-2A3A-B04B-940B-26CC58F2D646}" type="presParOf" srcId="{B48AE996-AF04-E54A-BC94-A43278B82FA1}" destId="{74176F78-FDAA-EE43-861E-B02B4FFE4F78}" srcOrd="0" destOrd="0" presId="urn:microsoft.com/office/officeart/2005/8/layout/process2"/>
    <dgm:cxn modelId="{8723C8FC-DFA1-6547-B945-B7C131E1CF39}" type="presParOf" srcId="{B48AE996-AF04-E54A-BC94-A43278B82FA1}" destId="{B42CDCDD-7B12-5C47-A031-7519099888E4}" srcOrd="1" destOrd="0" presId="urn:microsoft.com/office/officeart/2005/8/layout/process2"/>
    <dgm:cxn modelId="{C4A98F5C-9333-B148-B65E-0A935AC18E4C}" type="presParOf" srcId="{B42CDCDD-7B12-5C47-A031-7519099888E4}" destId="{86D1CE8C-E7DE-304E-A3A3-6FB8306895AF}" srcOrd="0" destOrd="0" presId="urn:microsoft.com/office/officeart/2005/8/layout/process2"/>
    <dgm:cxn modelId="{7006CB75-E8AE-BD45-81F7-DE11BF5E7126}" type="presParOf" srcId="{B48AE996-AF04-E54A-BC94-A43278B82FA1}" destId="{9B22EF28-2EC1-B245-A83A-965419A0CB14}" srcOrd="2" destOrd="0" presId="urn:microsoft.com/office/officeart/2005/8/layout/process2"/>
    <dgm:cxn modelId="{3549E842-E7AE-624A-A1A7-4E5E7D48E5BD}" type="presParOf" srcId="{B48AE996-AF04-E54A-BC94-A43278B82FA1}" destId="{B99AE4A3-EBC4-224F-9197-65779F23D2A5}" srcOrd="3" destOrd="0" presId="urn:microsoft.com/office/officeart/2005/8/layout/process2"/>
    <dgm:cxn modelId="{5681D30E-BA16-F94A-8EAB-5F2DEB24F469}" type="presParOf" srcId="{B99AE4A3-EBC4-224F-9197-65779F23D2A5}" destId="{9D0C0DEA-A206-F742-A559-4037D19A7695}" srcOrd="0" destOrd="0" presId="urn:microsoft.com/office/officeart/2005/8/layout/process2"/>
    <dgm:cxn modelId="{B04A95F9-0B34-D24E-832B-B9CC8FB63541}" type="presParOf" srcId="{B48AE996-AF04-E54A-BC94-A43278B82FA1}" destId="{BC2B17C5-C706-574E-8C40-2AED4F56CD34}" srcOrd="4" destOrd="0" presId="urn:microsoft.com/office/officeart/2005/8/layout/process2"/>
    <dgm:cxn modelId="{0E8F9C91-268E-A94F-A9C3-6781ED6E743C}" type="presParOf" srcId="{B48AE996-AF04-E54A-BC94-A43278B82FA1}" destId="{0058B9EE-4ED6-B042-9FE3-D19C5D9F49D7}" srcOrd="5" destOrd="0" presId="urn:microsoft.com/office/officeart/2005/8/layout/process2"/>
    <dgm:cxn modelId="{F5802415-1FB7-5249-A587-F2DCC8514C92}" type="presParOf" srcId="{0058B9EE-4ED6-B042-9FE3-D19C5D9F49D7}" destId="{14366F74-AA4D-234B-921E-5E7621C059CC}" srcOrd="0" destOrd="0" presId="urn:microsoft.com/office/officeart/2005/8/layout/process2"/>
    <dgm:cxn modelId="{8135A2C3-DA19-8948-ABFA-0B7D94CC6BB7}" type="presParOf" srcId="{B48AE996-AF04-E54A-BC94-A43278B82FA1}" destId="{484D2F28-6971-1746-AECE-88DFB114A9FA}" srcOrd="6" destOrd="0" presId="urn:microsoft.com/office/officeart/2005/8/layout/process2"/>
    <dgm:cxn modelId="{262326D4-79EB-D14C-844F-6961F8DA1774}" type="presParOf" srcId="{B48AE996-AF04-E54A-BC94-A43278B82FA1}" destId="{105E863B-72CA-424D-B905-785B4F349E5C}" srcOrd="7" destOrd="0" presId="urn:microsoft.com/office/officeart/2005/8/layout/process2"/>
    <dgm:cxn modelId="{BEAEE383-6EFF-5241-8439-82B5E2EEC7A2}" type="presParOf" srcId="{105E863B-72CA-424D-B905-785B4F349E5C}" destId="{5B2116B7-1E13-DE45-A04E-C053ECAA1F99}" srcOrd="0" destOrd="0" presId="urn:microsoft.com/office/officeart/2005/8/layout/process2"/>
    <dgm:cxn modelId="{E42ED212-7214-3348-B4EB-A8C82FBA1920}" type="presParOf" srcId="{B48AE996-AF04-E54A-BC94-A43278B82FA1}" destId="{E3109EC9-964A-8D43-8E03-DE58F651515B}" srcOrd="8"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B0B8BF-29EA-4C90-AB6D-4F8E5B738C14}">
      <dsp:nvSpPr>
        <dsp:cNvPr id="0" name=""/>
        <dsp:cNvSpPr/>
      </dsp:nvSpPr>
      <dsp:spPr>
        <a:xfrm>
          <a:off x="0" y="2066"/>
          <a:ext cx="5473546" cy="104714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8ADA71B-9A82-4CB8-9585-C164E4946EFE}">
      <dsp:nvSpPr>
        <dsp:cNvPr id="0" name=""/>
        <dsp:cNvSpPr/>
      </dsp:nvSpPr>
      <dsp:spPr>
        <a:xfrm>
          <a:off x="316760" y="237673"/>
          <a:ext cx="575928" cy="57592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3A67712-D828-4076-AA97-D78F5D7D2854}">
      <dsp:nvSpPr>
        <dsp:cNvPr id="0" name=""/>
        <dsp:cNvSpPr/>
      </dsp:nvSpPr>
      <dsp:spPr>
        <a:xfrm>
          <a:off x="1209448" y="2066"/>
          <a:ext cx="4264097" cy="10471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823" tIns="110823" rIns="110823" bIns="110823" numCol="1" spcCol="1270" anchor="ctr" anchorCtr="0">
          <a:noAutofit/>
        </a:bodyPr>
        <a:lstStyle/>
        <a:p>
          <a:pPr marL="0" lvl="0" indent="0" algn="l" defTabSz="977900">
            <a:lnSpc>
              <a:spcPct val="90000"/>
            </a:lnSpc>
            <a:spcBef>
              <a:spcPct val="0"/>
            </a:spcBef>
            <a:spcAft>
              <a:spcPct val="35000"/>
            </a:spcAft>
            <a:buNone/>
          </a:pPr>
          <a:r>
            <a:rPr lang="en-US" sz="2200" kern="1200"/>
            <a:t>Resize the data</a:t>
          </a:r>
        </a:p>
      </dsp:txBody>
      <dsp:txXfrm>
        <a:off x="1209448" y="2066"/>
        <a:ext cx="4264097" cy="1047141"/>
      </dsp:txXfrm>
    </dsp:sp>
    <dsp:sp modelId="{0811F81B-F84E-4062-8144-B8A4C0464186}">
      <dsp:nvSpPr>
        <dsp:cNvPr id="0" name=""/>
        <dsp:cNvSpPr/>
      </dsp:nvSpPr>
      <dsp:spPr>
        <a:xfrm>
          <a:off x="0" y="1310993"/>
          <a:ext cx="5473546" cy="104714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7F6BFA-6CB2-47BC-82DC-1B97B739B450}">
      <dsp:nvSpPr>
        <dsp:cNvPr id="0" name=""/>
        <dsp:cNvSpPr/>
      </dsp:nvSpPr>
      <dsp:spPr>
        <a:xfrm>
          <a:off x="316760" y="1546600"/>
          <a:ext cx="575928" cy="57592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DC0B60D-51B7-4597-827D-AA5C7B19CB6A}">
      <dsp:nvSpPr>
        <dsp:cNvPr id="0" name=""/>
        <dsp:cNvSpPr/>
      </dsp:nvSpPr>
      <dsp:spPr>
        <a:xfrm>
          <a:off x="1209448" y="1310993"/>
          <a:ext cx="4264097" cy="10471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823" tIns="110823" rIns="110823" bIns="110823" numCol="1" spcCol="1270" anchor="ctr" anchorCtr="0">
          <a:noAutofit/>
        </a:bodyPr>
        <a:lstStyle/>
        <a:p>
          <a:pPr marL="0" lvl="0" indent="0" algn="l" defTabSz="977900">
            <a:lnSpc>
              <a:spcPct val="90000"/>
            </a:lnSpc>
            <a:spcBef>
              <a:spcPct val="0"/>
            </a:spcBef>
            <a:spcAft>
              <a:spcPct val="35000"/>
            </a:spcAft>
            <a:buNone/>
          </a:pPr>
          <a:r>
            <a:rPr lang="en-US" sz="2200" kern="1200"/>
            <a:t>Convert to gray scale</a:t>
          </a:r>
        </a:p>
      </dsp:txBody>
      <dsp:txXfrm>
        <a:off x="1209448" y="1310993"/>
        <a:ext cx="4264097" cy="1047141"/>
      </dsp:txXfrm>
    </dsp:sp>
    <dsp:sp modelId="{70095411-2134-4B96-A9FB-346D34447F62}">
      <dsp:nvSpPr>
        <dsp:cNvPr id="0" name=""/>
        <dsp:cNvSpPr/>
      </dsp:nvSpPr>
      <dsp:spPr>
        <a:xfrm>
          <a:off x="0" y="2619920"/>
          <a:ext cx="5473546" cy="104714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1FBB9A9-28E8-4C6F-B09F-B820E6C9C1C8}">
      <dsp:nvSpPr>
        <dsp:cNvPr id="0" name=""/>
        <dsp:cNvSpPr/>
      </dsp:nvSpPr>
      <dsp:spPr>
        <a:xfrm>
          <a:off x="316760" y="2855527"/>
          <a:ext cx="575928" cy="57592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D4AC749-84B7-455C-9B5C-EA2DEB1C5667}">
      <dsp:nvSpPr>
        <dsp:cNvPr id="0" name=""/>
        <dsp:cNvSpPr/>
      </dsp:nvSpPr>
      <dsp:spPr>
        <a:xfrm>
          <a:off x="1209448" y="2619920"/>
          <a:ext cx="4264097" cy="10471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823" tIns="110823" rIns="110823" bIns="110823" numCol="1" spcCol="1270" anchor="ctr" anchorCtr="0">
          <a:noAutofit/>
        </a:bodyPr>
        <a:lstStyle/>
        <a:p>
          <a:pPr marL="0" lvl="0" indent="0" algn="l" defTabSz="977900">
            <a:lnSpc>
              <a:spcPct val="90000"/>
            </a:lnSpc>
            <a:spcBef>
              <a:spcPct val="0"/>
            </a:spcBef>
            <a:spcAft>
              <a:spcPct val="35000"/>
            </a:spcAft>
            <a:buNone/>
          </a:pPr>
          <a:r>
            <a:rPr lang="en-US" sz="2200" kern="1200"/>
            <a:t>Normalize the images</a:t>
          </a:r>
        </a:p>
      </dsp:txBody>
      <dsp:txXfrm>
        <a:off x="1209448" y="2619920"/>
        <a:ext cx="4264097" cy="1047141"/>
      </dsp:txXfrm>
    </dsp:sp>
    <dsp:sp modelId="{405D648E-76EF-4C3E-8409-15B4B76EE638}">
      <dsp:nvSpPr>
        <dsp:cNvPr id="0" name=""/>
        <dsp:cNvSpPr/>
      </dsp:nvSpPr>
      <dsp:spPr>
        <a:xfrm>
          <a:off x="0" y="3928848"/>
          <a:ext cx="5473546" cy="104714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467B840-2BBF-4FC0-8BC2-3CD1FEE15100}">
      <dsp:nvSpPr>
        <dsp:cNvPr id="0" name=""/>
        <dsp:cNvSpPr/>
      </dsp:nvSpPr>
      <dsp:spPr>
        <a:xfrm>
          <a:off x="316760" y="4164454"/>
          <a:ext cx="575928" cy="57592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D8522DE-F382-456B-86F5-0E0729BFD398}">
      <dsp:nvSpPr>
        <dsp:cNvPr id="0" name=""/>
        <dsp:cNvSpPr/>
      </dsp:nvSpPr>
      <dsp:spPr>
        <a:xfrm>
          <a:off x="1209448" y="3928848"/>
          <a:ext cx="4264097" cy="10471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823" tIns="110823" rIns="110823" bIns="110823" numCol="1" spcCol="1270" anchor="ctr" anchorCtr="0">
          <a:noAutofit/>
        </a:bodyPr>
        <a:lstStyle/>
        <a:p>
          <a:pPr marL="0" lvl="0" indent="0" algn="l" defTabSz="977900">
            <a:lnSpc>
              <a:spcPct val="90000"/>
            </a:lnSpc>
            <a:spcBef>
              <a:spcPct val="0"/>
            </a:spcBef>
            <a:spcAft>
              <a:spcPct val="35000"/>
            </a:spcAft>
            <a:buNone/>
          </a:pPr>
          <a:r>
            <a:rPr lang="en-US" sz="2200" kern="1200"/>
            <a:t>Use encoder to reduce the dimensions of data</a:t>
          </a:r>
        </a:p>
      </dsp:txBody>
      <dsp:txXfrm>
        <a:off x="1209448" y="3928848"/>
        <a:ext cx="4264097" cy="10471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176F78-FDAA-EE43-861E-B02B4FFE4F78}">
      <dsp:nvSpPr>
        <dsp:cNvPr id="0" name=""/>
        <dsp:cNvSpPr/>
      </dsp:nvSpPr>
      <dsp:spPr>
        <a:xfrm>
          <a:off x="609373" y="6874"/>
          <a:ext cx="4064453" cy="652576"/>
        </a:xfrm>
        <a:prstGeom prst="roundRect">
          <a:avLst>
            <a:gd name="adj" fmla="val 10000"/>
          </a:avLst>
        </a:prstGeom>
        <a:solidFill>
          <a:schemeClr val="bg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rPr>
            <a:t>Initialize the weights of SOM </a:t>
          </a:r>
        </a:p>
      </dsp:txBody>
      <dsp:txXfrm>
        <a:off x="628486" y="25987"/>
        <a:ext cx="4026227" cy="614350"/>
      </dsp:txXfrm>
    </dsp:sp>
    <dsp:sp modelId="{B42CDCDD-7B12-5C47-A031-7519099888E4}">
      <dsp:nvSpPr>
        <dsp:cNvPr id="0" name=""/>
        <dsp:cNvSpPr/>
      </dsp:nvSpPr>
      <dsp:spPr>
        <a:xfrm rot="5400000">
          <a:off x="2519241" y="675765"/>
          <a:ext cx="244716" cy="293659"/>
        </a:xfrm>
        <a:prstGeom prst="rightArrow">
          <a:avLst>
            <a:gd name="adj1" fmla="val 60000"/>
            <a:gd name="adj2" fmla="val 50000"/>
          </a:avLst>
        </a:prstGeom>
        <a:solidFill>
          <a:schemeClr val="bg2">
            <a:lumMod val="7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553502" y="700237"/>
        <a:ext cx="176195" cy="171301"/>
      </dsp:txXfrm>
    </dsp:sp>
    <dsp:sp modelId="{9B22EF28-2EC1-B245-A83A-965419A0CB14}">
      <dsp:nvSpPr>
        <dsp:cNvPr id="0" name=""/>
        <dsp:cNvSpPr/>
      </dsp:nvSpPr>
      <dsp:spPr>
        <a:xfrm>
          <a:off x="645029" y="985739"/>
          <a:ext cx="3993140" cy="652576"/>
        </a:xfrm>
        <a:prstGeom prst="roundRect">
          <a:avLst>
            <a:gd name="adj" fmla="val 10000"/>
          </a:avLst>
        </a:prstGeom>
        <a:solidFill>
          <a:schemeClr val="bg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rPr>
            <a:t>For each datapoint find the winner neuron by calculating distance </a:t>
          </a:r>
        </a:p>
      </dsp:txBody>
      <dsp:txXfrm>
        <a:off x="664142" y="1004852"/>
        <a:ext cx="3954914" cy="614350"/>
      </dsp:txXfrm>
    </dsp:sp>
    <dsp:sp modelId="{B99AE4A3-EBC4-224F-9197-65779F23D2A5}">
      <dsp:nvSpPr>
        <dsp:cNvPr id="0" name=""/>
        <dsp:cNvSpPr/>
      </dsp:nvSpPr>
      <dsp:spPr>
        <a:xfrm rot="5400000">
          <a:off x="2519241" y="1654630"/>
          <a:ext cx="244716" cy="293659"/>
        </a:xfrm>
        <a:prstGeom prst="rightArrow">
          <a:avLst>
            <a:gd name="adj1" fmla="val 60000"/>
            <a:gd name="adj2" fmla="val 50000"/>
          </a:avLst>
        </a:prstGeom>
        <a:solidFill>
          <a:schemeClr val="bg2">
            <a:lumMod val="7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553502" y="1679102"/>
        <a:ext cx="176195" cy="171301"/>
      </dsp:txXfrm>
    </dsp:sp>
    <dsp:sp modelId="{BC2B17C5-C706-574E-8C40-2AED4F56CD34}">
      <dsp:nvSpPr>
        <dsp:cNvPr id="0" name=""/>
        <dsp:cNvSpPr/>
      </dsp:nvSpPr>
      <dsp:spPr>
        <a:xfrm>
          <a:off x="633100" y="1964603"/>
          <a:ext cx="4016998" cy="652576"/>
        </a:xfrm>
        <a:prstGeom prst="roundRect">
          <a:avLst>
            <a:gd name="adj" fmla="val 10000"/>
          </a:avLst>
        </a:prstGeom>
        <a:solidFill>
          <a:schemeClr val="bg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rPr>
            <a:t>Get the learning rate based on iteration</a:t>
          </a:r>
        </a:p>
      </dsp:txBody>
      <dsp:txXfrm>
        <a:off x="652213" y="1983716"/>
        <a:ext cx="3978772" cy="614350"/>
      </dsp:txXfrm>
    </dsp:sp>
    <dsp:sp modelId="{0058B9EE-4ED6-B042-9FE3-D19C5D9F49D7}">
      <dsp:nvSpPr>
        <dsp:cNvPr id="0" name=""/>
        <dsp:cNvSpPr/>
      </dsp:nvSpPr>
      <dsp:spPr>
        <a:xfrm rot="5400000">
          <a:off x="2519241" y="2633494"/>
          <a:ext cx="244716" cy="293659"/>
        </a:xfrm>
        <a:prstGeom prst="rightArrow">
          <a:avLst>
            <a:gd name="adj1" fmla="val 60000"/>
            <a:gd name="adj2" fmla="val 50000"/>
          </a:avLst>
        </a:prstGeom>
        <a:solidFill>
          <a:schemeClr val="bg2">
            <a:lumMod val="7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553502" y="2657966"/>
        <a:ext cx="176195" cy="171301"/>
      </dsp:txXfrm>
    </dsp:sp>
    <dsp:sp modelId="{484D2F28-6971-1746-AECE-88DFB114A9FA}">
      <dsp:nvSpPr>
        <dsp:cNvPr id="0" name=""/>
        <dsp:cNvSpPr/>
      </dsp:nvSpPr>
      <dsp:spPr>
        <a:xfrm>
          <a:off x="633100" y="2943468"/>
          <a:ext cx="4016998" cy="1081214"/>
        </a:xfrm>
        <a:prstGeom prst="roundRect">
          <a:avLst>
            <a:gd name="adj" fmla="val 10000"/>
          </a:avLst>
        </a:prstGeom>
        <a:solidFill>
          <a:schemeClr val="bg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solidFill>
                <a:schemeClr val="tx1"/>
              </a:solidFill>
            </a:rPr>
            <a:t>Update winning neuron weights and </a:t>
          </a:r>
          <a:r>
            <a:rPr lang="en-US" sz="1400" b="1" kern="1200" dirty="0" err="1">
              <a:solidFill>
                <a:schemeClr val="tx1"/>
              </a:solidFill>
            </a:rPr>
            <a:t>neighbouring</a:t>
          </a:r>
          <a:r>
            <a:rPr lang="en-US" sz="1400" b="1" kern="1200" dirty="0">
              <a:solidFill>
                <a:schemeClr val="tx1"/>
              </a:solidFill>
            </a:rPr>
            <a:t> neurons weights based on gaussian or Mexican hat function</a:t>
          </a:r>
        </a:p>
      </dsp:txBody>
      <dsp:txXfrm>
        <a:off x="664768" y="2975136"/>
        <a:ext cx="3953662" cy="1017878"/>
      </dsp:txXfrm>
    </dsp:sp>
    <dsp:sp modelId="{105E863B-72CA-424D-B905-785B4F349E5C}">
      <dsp:nvSpPr>
        <dsp:cNvPr id="0" name=""/>
        <dsp:cNvSpPr/>
      </dsp:nvSpPr>
      <dsp:spPr>
        <a:xfrm rot="5400000">
          <a:off x="2519241" y="4040997"/>
          <a:ext cx="244716" cy="293659"/>
        </a:xfrm>
        <a:prstGeom prst="rightArrow">
          <a:avLst>
            <a:gd name="adj1" fmla="val 60000"/>
            <a:gd name="adj2" fmla="val 50000"/>
          </a:avLst>
        </a:prstGeom>
        <a:solidFill>
          <a:schemeClr val="bg2">
            <a:lumMod val="75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2553502" y="4065469"/>
        <a:ext cx="176195" cy="171301"/>
      </dsp:txXfrm>
    </dsp:sp>
    <dsp:sp modelId="{E3109EC9-964A-8D43-8E03-DE58F651515B}">
      <dsp:nvSpPr>
        <dsp:cNvPr id="0" name=""/>
        <dsp:cNvSpPr/>
      </dsp:nvSpPr>
      <dsp:spPr>
        <a:xfrm>
          <a:off x="1336447" y="4350970"/>
          <a:ext cx="2610305" cy="652576"/>
        </a:xfrm>
        <a:prstGeom prst="roundRect">
          <a:avLst>
            <a:gd name="adj" fmla="val 10000"/>
          </a:avLst>
        </a:prstGeom>
        <a:solidFill>
          <a:schemeClr val="bg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1"/>
              </a:solidFill>
            </a:rPr>
            <a:t>Plot in 2d and 3d</a:t>
          </a:r>
        </a:p>
      </dsp:txBody>
      <dsp:txXfrm>
        <a:off x="1355560" y="4370083"/>
        <a:ext cx="2572079" cy="61435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tiff>
</file>

<file path=ppt/media/image25.png>
</file>

<file path=ppt/media/image3.jpeg>
</file>

<file path=ppt/media/image4.jpeg>
</file>

<file path=ppt/media/image5.jpeg>
</file>

<file path=ppt/media/image6.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612648" y="557783"/>
            <a:ext cx="10969752" cy="313080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612648" y="3902206"/>
            <a:ext cx="10969752" cy="2240529"/>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79C5A860-F335-4252-AA00-24FB67ED2982}" type="datetime1">
              <a:rPr lang="en-US" smtClean="0"/>
              <a:t>5/1/23</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2089125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46AB1048-0047-48CA-88BA-D69B470942CF}" type="datetime1">
              <a:rPr lang="en-US" smtClean="0"/>
              <a:t>5/1/23</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281571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557784"/>
            <a:ext cx="2854452" cy="56434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612648" y="557784"/>
            <a:ext cx="7734300" cy="56434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5BD83879-648C-49A9-81A2-0EF5946532D0}" type="datetime1">
              <a:rPr lang="en-US" smtClean="0"/>
              <a:t>5/1/23</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569524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D04BC802-30E3-4658-9CCA-F873646FEC67}" type="datetime1">
              <a:rPr lang="en-US" smtClean="0"/>
              <a:t>5/1/23</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803379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612648" y="557784"/>
            <a:ext cx="10969752" cy="31464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612648" y="3902207"/>
            <a:ext cx="10969752" cy="2187443"/>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AB227A3-19CE-4153-81CE-64EB7AB094B3}" type="datetime1">
              <a:rPr lang="en-US" smtClean="0"/>
              <a:t>5/1/23</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669530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609600"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2"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B819A100-10F6-477E-8847-29D479EF1C92}" type="datetime1">
              <a:rPr lang="en-US" smtClean="0"/>
              <a:t>5/1/23</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2363798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609600" y="365125"/>
            <a:ext cx="1074578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609600" y="1895096"/>
            <a:ext cx="5387975"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609600" y="2842211"/>
            <a:ext cx="5387975"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67890" y="1895096"/>
            <a:ext cx="541451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67890" y="2842211"/>
            <a:ext cx="5414510"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5DF128AB-198A-495F-8475-FDB360C9873F}" type="datetime1">
              <a:rPr lang="en-US" smtClean="0"/>
              <a:t>5/1/23</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093188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21A235E-F8FD-479F-9FC7-18BE84110877}" type="datetime1">
              <a:rPr lang="en-US" smtClean="0"/>
              <a:t>5/1/23</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504890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E890F09B-68DA-462E-9DB4-4C9ADAB8CBCC}" type="datetime1">
              <a:rPr lang="en-US" smtClean="0"/>
              <a:t>5/1/23</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79023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612649" y="457199"/>
            <a:ext cx="4970822" cy="2660205"/>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6096000" y="457200"/>
            <a:ext cx="5483352" cy="574400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612649" y="3329989"/>
            <a:ext cx="4970822" cy="287121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7AC4E36-FABE-47EB-AA7F-C19A93824617}" type="datetime1">
              <a:rPr lang="en-US" smtClean="0"/>
              <a:t>5/1/23</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502927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612649" y="457199"/>
            <a:ext cx="4970822" cy="26674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6096000" y="457199"/>
            <a:ext cx="5483352" cy="54038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612649" y="3322708"/>
            <a:ext cx="4970822" cy="254628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F199CE6B-5DE6-4A2D-B72E-5E8969F9F56F}" type="datetime1">
              <a:rPr lang="en-US" smtClean="0"/>
              <a:t>5/1/23</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247608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Lst>
          </p:cNvPr>
          <p:cNvSpPr/>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609600" y="557784"/>
            <a:ext cx="10972800"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609600" y="2106204"/>
            <a:ext cx="10972800" cy="40365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609600" y="6356350"/>
            <a:ext cx="2743200" cy="365125"/>
          </a:xfrm>
          <a:prstGeom prst="rect">
            <a:avLst/>
          </a:prstGeom>
        </p:spPr>
        <p:txBody>
          <a:bodyPr vert="horz" lIns="91440" tIns="45720" rIns="91440" bIns="45720" rtlCol="0" anchor="ctr"/>
          <a:lstStyle>
            <a:lvl1pPr algn="l">
              <a:defRPr lang="en-US" sz="800" kern="1200" cap="all" spc="200" smtClean="0">
                <a:solidFill>
                  <a:schemeClr val="tx1"/>
                </a:solidFill>
                <a:latin typeface="+mn-lt"/>
                <a:ea typeface="+mn-ea"/>
                <a:cs typeface="Segoe UI Semilight" panose="020B0402040204020203" pitchFamily="34" charset="0"/>
              </a:defRPr>
            </a:lvl1pPr>
          </a:lstStyle>
          <a:p>
            <a:fld id="{F481A142-DA77-4A5F-AD1F-14E6C18F0F5F}" type="datetime1">
              <a:rPr lang="en-US" smtClean="0"/>
              <a:t>5/1/23</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800" kern="1200" cap="all" spc="200" dirty="0">
                <a:solidFill>
                  <a:schemeClr val="tx1"/>
                </a:solidFill>
                <a:latin typeface="+mn-lt"/>
                <a:ea typeface="+mn-ea"/>
                <a:cs typeface="Segoe UI Semilight" panose="020B0402040204020203" pitchFamily="34" charset="0"/>
              </a:defRPr>
            </a:lvl1pPr>
          </a:lstStyle>
          <a:p>
            <a:endParaRPr lang="en-US" dirty="0"/>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10134600" y="6356350"/>
            <a:ext cx="1447800" cy="365125"/>
          </a:xfrm>
          <a:prstGeom prst="rect">
            <a:avLst/>
          </a:prstGeom>
        </p:spPr>
        <p:txBody>
          <a:bodyPr vert="horz" lIns="91440" tIns="45720" rIns="91440" bIns="45720" rtlCol="0" anchor="ctr"/>
          <a:lstStyle>
            <a:lvl1pPr algn="r">
              <a:defRPr lang="en-US" sz="800" kern="1200" cap="all" spc="200" smtClean="0">
                <a:solidFill>
                  <a:schemeClr val="tx1"/>
                </a:solidFill>
                <a:latin typeface="+mn-lt"/>
                <a:ea typeface="+mn-ea"/>
                <a:cs typeface="Segoe UI Semilight" panose="020B0402040204020203" pitchFamily="34" charset="0"/>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2690865786"/>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4.tiff"/><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hyperlink" Target="https://www.kaggle.com/datasets/nikhilgawai/sign-language-dataset"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44"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Rectangle 1036">
            <a:extLst>
              <a:ext uri="{FF2B5EF4-FFF2-40B4-BE49-F238E27FC236}">
                <a16:creationId xmlns:a16="http://schemas.microsoft.com/office/drawing/2014/main" id="{496868F2-FC80-4334-887B-7DB3103A73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6" name="Freeform: Shape 1038">
            <a:extLst>
              <a:ext uri="{FF2B5EF4-FFF2-40B4-BE49-F238E27FC236}">
                <a16:creationId xmlns:a16="http://schemas.microsoft.com/office/drawing/2014/main" id="{7EF79062-B5BB-45DF-810C-95A324A9D6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2140699"/>
            <a:ext cx="12192000" cy="4717301"/>
          </a:xfrm>
          <a:custGeom>
            <a:avLst/>
            <a:gdLst>
              <a:gd name="connsiteX0" fmla="*/ 8930642 w 12192000"/>
              <a:gd name="connsiteY0" fmla="*/ 4273734 h 4717301"/>
              <a:gd name="connsiteX1" fmla="*/ 9143134 w 12192000"/>
              <a:gd name="connsiteY1" fmla="*/ 4396362 h 4717301"/>
              <a:gd name="connsiteX2" fmla="*/ 9043549 w 12192000"/>
              <a:gd name="connsiteY2" fmla="*/ 4693978 h 4717301"/>
              <a:gd name="connsiteX3" fmla="*/ 8745984 w 12192000"/>
              <a:gd name="connsiteY3" fmla="*/ 4594249 h 4717301"/>
              <a:gd name="connsiteX4" fmla="*/ 8845568 w 12192000"/>
              <a:gd name="connsiteY4" fmla="*/ 4296634 h 4717301"/>
              <a:gd name="connsiteX5" fmla="*/ 8930642 w 12192000"/>
              <a:gd name="connsiteY5" fmla="*/ 4273734 h 4717301"/>
              <a:gd name="connsiteX6" fmla="*/ 9842642 w 12192000"/>
              <a:gd name="connsiteY6" fmla="*/ 3718743 h 4717301"/>
              <a:gd name="connsiteX7" fmla="*/ 10272210 w 12192000"/>
              <a:gd name="connsiteY7" fmla="*/ 3966645 h 4717301"/>
              <a:gd name="connsiteX8" fmla="*/ 10070896 w 12192000"/>
              <a:gd name="connsiteY8" fmla="*/ 4568292 h 4717301"/>
              <a:gd name="connsiteX9" fmla="*/ 9469346 w 12192000"/>
              <a:gd name="connsiteY9" fmla="*/ 4366686 h 4717301"/>
              <a:gd name="connsiteX10" fmla="*/ 9670660 w 12192000"/>
              <a:gd name="connsiteY10" fmla="*/ 3765038 h 4717301"/>
              <a:gd name="connsiteX11" fmla="*/ 9842642 w 12192000"/>
              <a:gd name="connsiteY11" fmla="*/ 3718743 h 4717301"/>
              <a:gd name="connsiteX12" fmla="*/ 0 w 12192000"/>
              <a:gd name="connsiteY12" fmla="*/ 0 h 4717301"/>
              <a:gd name="connsiteX13" fmla="*/ 12192000 w 12192000"/>
              <a:gd name="connsiteY13" fmla="*/ 0 h 4717301"/>
              <a:gd name="connsiteX14" fmla="*/ 12192000 w 12192000"/>
              <a:gd name="connsiteY14" fmla="*/ 3369891 h 4717301"/>
              <a:gd name="connsiteX15" fmla="*/ 12124015 w 12192000"/>
              <a:gd name="connsiteY15" fmla="*/ 3410713 h 4717301"/>
              <a:gd name="connsiteX16" fmla="*/ 11077457 w 12192000"/>
              <a:gd name="connsiteY16" fmla="*/ 3501725 h 4717301"/>
              <a:gd name="connsiteX17" fmla="*/ 9867246 w 12192000"/>
              <a:gd name="connsiteY17" fmla="*/ 3351592 h 4717301"/>
              <a:gd name="connsiteX18" fmla="*/ 8994802 w 12192000"/>
              <a:gd name="connsiteY18" fmla="*/ 3878378 h 4717301"/>
              <a:gd name="connsiteX19" fmla="*/ 6994655 w 12192000"/>
              <a:gd name="connsiteY19" fmla="*/ 4335637 h 4717301"/>
              <a:gd name="connsiteX20" fmla="*/ 6287534 w 12192000"/>
              <a:gd name="connsiteY20" fmla="*/ 3714199 h 4717301"/>
              <a:gd name="connsiteX21" fmla="*/ 4392596 w 12192000"/>
              <a:gd name="connsiteY21" fmla="*/ 3392344 h 4717301"/>
              <a:gd name="connsiteX22" fmla="*/ 3014500 w 12192000"/>
              <a:gd name="connsiteY22" fmla="*/ 4100222 h 4717301"/>
              <a:gd name="connsiteX23" fmla="*/ 86414 w 12192000"/>
              <a:gd name="connsiteY23" fmla="*/ 3903305 h 4717301"/>
              <a:gd name="connsiteX24" fmla="*/ 0 w 12192000"/>
              <a:gd name="connsiteY24" fmla="*/ 3840566 h 471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192000" h="4717301">
                <a:moveTo>
                  <a:pt x="8930642" y="4273734"/>
                </a:moveTo>
                <a:cubicBezTo>
                  <a:pt x="9016941" y="4268381"/>
                  <a:pt x="9102130" y="4314070"/>
                  <a:pt x="9143134" y="4396362"/>
                </a:cubicBezTo>
                <a:cubicBezTo>
                  <a:pt x="9197806" y="4506087"/>
                  <a:pt x="9153221" y="4639333"/>
                  <a:pt x="9043549" y="4693978"/>
                </a:cubicBezTo>
                <a:cubicBezTo>
                  <a:pt x="8933879" y="4748622"/>
                  <a:pt x="8800655" y="4703973"/>
                  <a:pt x="8745984" y="4594249"/>
                </a:cubicBezTo>
                <a:cubicBezTo>
                  <a:pt x="8691311" y="4484525"/>
                  <a:pt x="8735897" y="4351279"/>
                  <a:pt x="8845568" y="4296634"/>
                </a:cubicBezTo>
                <a:cubicBezTo>
                  <a:pt x="8872986" y="4282973"/>
                  <a:pt x="8901875" y="4275517"/>
                  <a:pt x="8930642" y="4273734"/>
                </a:cubicBezTo>
                <a:close/>
                <a:moveTo>
                  <a:pt x="9842642" y="3718743"/>
                </a:moveTo>
                <a:cubicBezTo>
                  <a:pt x="10017101" y="3707923"/>
                  <a:pt x="10189318" y="3800286"/>
                  <a:pt x="10272210" y="3966645"/>
                </a:cubicBezTo>
                <a:cubicBezTo>
                  <a:pt x="10382732" y="4188458"/>
                  <a:pt x="10292600" y="4457825"/>
                  <a:pt x="10070896" y="4568292"/>
                </a:cubicBezTo>
                <a:cubicBezTo>
                  <a:pt x="9849191" y="4678760"/>
                  <a:pt x="9579867" y="4588498"/>
                  <a:pt x="9469346" y="4366686"/>
                </a:cubicBezTo>
                <a:cubicBezTo>
                  <a:pt x="9358824" y="4144873"/>
                  <a:pt x="9448956" y="3875506"/>
                  <a:pt x="9670660" y="3765038"/>
                </a:cubicBezTo>
                <a:cubicBezTo>
                  <a:pt x="9726087" y="3737421"/>
                  <a:pt x="9784490" y="3722349"/>
                  <a:pt x="9842642" y="3718743"/>
                </a:cubicBezTo>
                <a:close/>
                <a:moveTo>
                  <a:pt x="0" y="0"/>
                </a:moveTo>
                <a:lnTo>
                  <a:pt x="12192000" y="0"/>
                </a:lnTo>
                <a:lnTo>
                  <a:pt x="12192000" y="3369891"/>
                </a:lnTo>
                <a:lnTo>
                  <a:pt x="12124015" y="3410713"/>
                </a:lnTo>
                <a:cubicBezTo>
                  <a:pt x="11792041" y="3581538"/>
                  <a:pt x="11443617" y="3577252"/>
                  <a:pt x="11077457" y="3501725"/>
                </a:cubicBezTo>
                <a:cubicBezTo>
                  <a:pt x="10679189" y="3419860"/>
                  <a:pt x="10271734" y="3358281"/>
                  <a:pt x="9867246" y="3351592"/>
                </a:cubicBezTo>
                <a:cubicBezTo>
                  <a:pt x="9492336" y="3345611"/>
                  <a:pt x="9239136" y="3626329"/>
                  <a:pt x="8994802" y="3878378"/>
                </a:cubicBezTo>
                <a:cubicBezTo>
                  <a:pt x="8385954" y="4506678"/>
                  <a:pt x="7695268" y="4690742"/>
                  <a:pt x="6994655" y="4335637"/>
                </a:cubicBezTo>
                <a:cubicBezTo>
                  <a:pt x="6722938" y="4197922"/>
                  <a:pt x="6494843" y="3948626"/>
                  <a:pt x="6287534" y="3714199"/>
                </a:cubicBezTo>
                <a:cubicBezTo>
                  <a:pt x="5731733" y="3085491"/>
                  <a:pt x="5043559" y="3067499"/>
                  <a:pt x="4392596" y="3392344"/>
                </a:cubicBezTo>
                <a:cubicBezTo>
                  <a:pt x="3930423" y="3623867"/>
                  <a:pt x="3492022" y="3908604"/>
                  <a:pt x="3014500" y="4100222"/>
                </a:cubicBezTo>
                <a:cubicBezTo>
                  <a:pt x="1977820" y="4518409"/>
                  <a:pt x="973242" y="4499486"/>
                  <a:pt x="86414" y="3903305"/>
                </a:cubicBezTo>
                <a:lnTo>
                  <a:pt x="0" y="384056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15C6B3-18A7-78B5-D55B-CC2D3F2AA68C}"/>
              </a:ext>
            </a:extLst>
          </p:cNvPr>
          <p:cNvSpPr>
            <a:spLocks noGrp="1"/>
          </p:cNvSpPr>
          <p:nvPr>
            <p:ph type="ctrTitle"/>
          </p:nvPr>
        </p:nvSpPr>
        <p:spPr>
          <a:xfrm>
            <a:off x="609600" y="669856"/>
            <a:ext cx="6658405" cy="1451174"/>
          </a:xfrm>
        </p:spPr>
        <p:txBody>
          <a:bodyPr anchor="ctr">
            <a:normAutofit/>
          </a:bodyPr>
          <a:lstStyle/>
          <a:p>
            <a:pPr>
              <a:lnSpc>
                <a:spcPct val="90000"/>
              </a:lnSpc>
            </a:pPr>
            <a:r>
              <a:rPr lang="en-US" sz="4200"/>
              <a:t>American Sign Language </a:t>
            </a:r>
            <a:br>
              <a:rPr lang="en-US" sz="4200"/>
            </a:br>
            <a:r>
              <a:rPr lang="en-US" sz="4200"/>
              <a:t>(ASL)</a:t>
            </a:r>
          </a:p>
        </p:txBody>
      </p:sp>
      <p:sp>
        <p:nvSpPr>
          <p:cNvPr id="3" name="Subtitle 2">
            <a:extLst>
              <a:ext uri="{FF2B5EF4-FFF2-40B4-BE49-F238E27FC236}">
                <a16:creationId xmlns:a16="http://schemas.microsoft.com/office/drawing/2014/main" id="{40FE5A91-5F57-CC9F-1033-E34B69650B8B}"/>
              </a:ext>
            </a:extLst>
          </p:cNvPr>
          <p:cNvSpPr>
            <a:spLocks noGrp="1"/>
          </p:cNvSpPr>
          <p:nvPr>
            <p:ph type="subTitle" idx="1"/>
          </p:nvPr>
        </p:nvSpPr>
        <p:spPr>
          <a:xfrm>
            <a:off x="10027645" y="5741754"/>
            <a:ext cx="3940145" cy="1451174"/>
          </a:xfrm>
        </p:spPr>
        <p:txBody>
          <a:bodyPr anchor="ctr">
            <a:normAutofit/>
          </a:bodyPr>
          <a:lstStyle/>
          <a:p>
            <a:r>
              <a:rPr lang="en-US" dirty="0"/>
              <a:t>Anjali Mudgal</a:t>
            </a:r>
          </a:p>
        </p:txBody>
      </p:sp>
      <p:pic>
        <p:nvPicPr>
          <p:cNvPr id="1030" name="Picture 6">
            <a:extLst>
              <a:ext uri="{FF2B5EF4-FFF2-40B4-BE49-F238E27FC236}">
                <a16:creationId xmlns:a16="http://schemas.microsoft.com/office/drawing/2014/main" id="{924E4A61-64A5-725E-DC9B-C4F6AB53815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631461" y="2916944"/>
            <a:ext cx="2689570" cy="268957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D34352DF-80E7-8A9D-5B9C-6FB97A289D2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125047" y="2916944"/>
            <a:ext cx="2689570" cy="268957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78A21EA-C123-C472-1729-5ECDBE24AD1D}"/>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26186" y="2916944"/>
            <a:ext cx="2689570" cy="26895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059623C-6E25-DCD8-13C5-2AF8730848A9}"/>
              </a:ext>
            </a:extLst>
          </p:cNvPr>
          <p:cNvSpPr txBox="1"/>
          <p:nvPr/>
        </p:nvSpPr>
        <p:spPr>
          <a:xfrm>
            <a:off x="1870971" y="5678259"/>
            <a:ext cx="345455" cy="369332"/>
          </a:xfrm>
          <a:prstGeom prst="rect">
            <a:avLst/>
          </a:prstGeom>
          <a:noFill/>
        </p:spPr>
        <p:txBody>
          <a:bodyPr wrap="square" rtlCol="0">
            <a:spAutoFit/>
          </a:bodyPr>
          <a:lstStyle/>
          <a:p>
            <a:r>
              <a:rPr lang="en-US" b="1" dirty="0"/>
              <a:t>A</a:t>
            </a:r>
          </a:p>
        </p:txBody>
      </p:sp>
      <p:sp>
        <p:nvSpPr>
          <p:cNvPr id="5" name="TextBox 4">
            <a:extLst>
              <a:ext uri="{FF2B5EF4-FFF2-40B4-BE49-F238E27FC236}">
                <a16:creationId xmlns:a16="http://schemas.microsoft.com/office/drawing/2014/main" id="{EA02A15A-CBA6-E9E0-1455-CD17EF61BA9C}"/>
              </a:ext>
            </a:extLst>
          </p:cNvPr>
          <p:cNvSpPr txBox="1"/>
          <p:nvPr/>
        </p:nvSpPr>
        <p:spPr>
          <a:xfrm>
            <a:off x="5297104" y="5684588"/>
            <a:ext cx="345455" cy="369332"/>
          </a:xfrm>
          <a:prstGeom prst="rect">
            <a:avLst/>
          </a:prstGeom>
          <a:noFill/>
        </p:spPr>
        <p:txBody>
          <a:bodyPr wrap="square" rtlCol="0">
            <a:spAutoFit/>
          </a:bodyPr>
          <a:lstStyle/>
          <a:p>
            <a:r>
              <a:rPr lang="en-US" b="1" dirty="0"/>
              <a:t>S</a:t>
            </a:r>
          </a:p>
        </p:txBody>
      </p:sp>
      <p:sp>
        <p:nvSpPr>
          <p:cNvPr id="6" name="TextBox 5">
            <a:extLst>
              <a:ext uri="{FF2B5EF4-FFF2-40B4-BE49-F238E27FC236}">
                <a16:creationId xmlns:a16="http://schemas.microsoft.com/office/drawing/2014/main" id="{0FAE9968-3091-2384-B966-3AE5F2799474}"/>
              </a:ext>
            </a:extLst>
          </p:cNvPr>
          <p:cNvSpPr txBox="1"/>
          <p:nvPr/>
        </p:nvSpPr>
        <p:spPr>
          <a:xfrm>
            <a:off x="8743028" y="5680957"/>
            <a:ext cx="345455" cy="369332"/>
          </a:xfrm>
          <a:prstGeom prst="rect">
            <a:avLst/>
          </a:prstGeom>
          <a:noFill/>
        </p:spPr>
        <p:txBody>
          <a:bodyPr wrap="square" rtlCol="0">
            <a:spAutoFit/>
          </a:bodyPr>
          <a:lstStyle/>
          <a:p>
            <a:r>
              <a:rPr lang="en-US" b="1" dirty="0"/>
              <a:t>L</a:t>
            </a:r>
          </a:p>
        </p:txBody>
      </p:sp>
    </p:spTree>
    <p:extLst>
      <p:ext uri="{BB962C8B-B14F-4D97-AF65-F5344CB8AC3E}">
        <p14:creationId xmlns:p14="http://schemas.microsoft.com/office/powerpoint/2010/main" val="233001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F21EF-1017-D6C0-0C04-AF9E1DB269B4}"/>
              </a:ext>
            </a:extLst>
          </p:cNvPr>
          <p:cNvSpPr>
            <a:spLocks noGrp="1"/>
          </p:cNvSpPr>
          <p:nvPr>
            <p:ph type="title"/>
          </p:nvPr>
        </p:nvSpPr>
        <p:spPr>
          <a:xfrm>
            <a:off x="609600" y="557784"/>
            <a:ext cx="5203371" cy="1325563"/>
          </a:xfrm>
        </p:spPr>
        <p:txBody>
          <a:bodyPr/>
          <a:lstStyle/>
          <a:p>
            <a:r>
              <a:rPr lang="en-US" dirty="0"/>
              <a:t>Further Processing</a:t>
            </a:r>
          </a:p>
        </p:txBody>
      </p:sp>
      <p:sp>
        <p:nvSpPr>
          <p:cNvPr id="3" name="Content Placeholder 2">
            <a:extLst>
              <a:ext uri="{FF2B5EF4-FFF2-40B4-BE49-F238E27FC236}">
                <a16:creationId xmlns:a16="http://schemas.microsoft.com/office/drawing/2014/main" id="{0DE578EB-99D0-0609-91E2-F3C8E5A47E29}"/>
              </a:ext>
            </a:extLst>
          </p:cNvPr>
          <p:cNvSpPr>
            <a:spLocks noGrp="1"/>
          </p:cNvSpPr>
          <p:nvPr>
            <p:ph idx="1"/>
          </p:nvPr>
        </p:nvSpPr>
        <p:spPr>
          <a:xfrm>
            <a:off x="609600" y="2106204"/>
            <a:ext cx="4171406" cy="4036534"/>
          </a:xfrm>
        </p:spPr>
        <p:txBody>
          <a:bodyPr/>
          <a:lstStyle/>
          <a:p>
            <a:pPr marL="342900" indent="-342900">
              <a:buFont typeface="Arial" panose="020B0604020202020204" pitchFamily="34" charset="0"/>
              <a:buChar char="•"/>
            </a:pPr>
            <a:r>
              <a:rPr lang="en-US" dirty="0"/>
              <a:t>Using predicted image from encoder </a:t>
            </a:r>
          </a:p>
          <a:p>
            <a:endParaRPr lang="en-US" dirty="0"/>
          </a:p>
          <a:p>
            <a:pPr marL="342900" indent="-342900">
              <a:buFont typeface="Arial" panose="020B0604020202020204" pitchFamily="34" charset="0"/>
              <a:buChar char="•"/>
            </a:pPr>
            <a:r>
              <a:rPr lang="en-US" dirty="0"/>
              <a:t>Passing the reduced dimensions to SOM </a:t>
            </a:r>
          </a:p>
          <a:p>
            <a:endParaRPr lang="en-US" dirty="0"/>
          </a:p>
        </p:txBody>
      </p:sp>
      <p:pic>
        <p:nvPicPr>
          <p:cNvPr id="4" name="Picture 2">
            <a:extLst>
              <a:ext uri="{FF2B5EF4-FFF2-40B4-BE49-F238E27FC236}">
                <a16:creationId xmlns:a16="http://schemas.microsoft.com/office/drawing/2014/main" id="{8D574A1F-5048-8D91-27A4-19FA926E31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365760"/>
            <a:ext cx="6020117" cy="6126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6404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9">
            <a:extLst>
              <a:ext uri="{FF2B5EF4-FFF2-40B4-BE49-F238E27FC236}">
                <a16:creationId xmlns:a16="http://schemas.microsoft.com/office/drawing/2014/main" id="{9146CCC8-AA39-4037-B3E2-70602B93F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EAB823C-826C-F826-73AB-3F271ED30BFA}"/>
              </a:ext>
            </a:extLst>
          </p:cNvPr>
          <p:cNvSpPr>
            <a:spLocks noGrp="1"/>
          </p:cNvSpPr>
          <p:nvPr>
            <p:ph type="title"/>
          </p:nvPr>
        </p:nvSpPr>
        <p:spPr>
          <a:xfrm>
            <a:off x="562271" y="810563"/>
            <a:ext cx="3705572" cy="5409262"/>
          </a:xfrm>
        </p:spPr>
        <p:txBody>
          <a:bodyPr anchor="t">
            <a:normAutofit/>
          </a:bodyPr>
          <a:lstStyle/>
          <a:p>
            <a:r>
              <a:rPr lang="en-US" dirty="0"/>
              <a:t>SOM</a:t>
            </a:r>
          </a:p>
        </p:txBody>
      </p:sp>
      <p:graphicFrame>
        <p:nvGraphicFramePr>
          <p:cNvPr id="24" name="Content Placeholder 2">
            <a:extLst>
              <a:ext uri="{FF2B5EF4-FFF2-40B4-BE49-F238E27FC236}">
                <a16:creationId xmlns:a16="http://schemas.microsoft.com/office/drawing/2014/main" id="{00D7F868-7CED-C0AD-965C-5BE5EF629C52}"/>
              </a:ext>
            </a:extLst>
          </p:cNvPr>
          <p:cNvGraphicFramePr>
            <a:graphicFrameLocks noGrp="1"/>
          </p:cNvGraphicFramePr>
          <p:nvPr>
            <p:ph idx="1"/>
            <p:extLst>
              <p:ext uri="{D42A27DB-BD31-4B8C-83A1-F6EECF244321}">
                <p14:modId xmlns:p14="http://schemas.microsoft.com/office/powerpoint/2010/main" val="1134310576"/>
              </p:ext>
            </p:extLst>
          </p:nvPr>
        </p:nvGraphicFramePr>
        <p:xfrm>
          <a:off x="1362818" y="1672182"/>
          <a:ext cx="5283200" cy="50104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a:extLst>
              <a:ext uri="{FF2B5EF4-FFF2-40B4-BE49-F238E27FC236}">
                <a16:creationId xmlns:a16="http://schemas.microsoft.com/office/drawing/2014/main" id="{9A45CC92-E0F9-CCAB-D81B-7B083A48DFC1}"/>
              </a:ext>
            </a:extLst>
          </p:cNvPr>
          <p:cNvPicPr>
            <a:picLocks noChangeAspect="1"/>
          </p:cNvPicPr>
          <p:nvPr/>
        </p:nvPicPr>
        <p:blipFill>
          <a:blip r:embed="rId7"/>
          <a:stretch>
            <a:fillRect/>
          </a:stretch>
        </p:blipFill>
        <p:spPr>
          <a:xfrm>
            <a:off x="7446565" y="1789460"/>
            <a:ext cx="3907851" cy="3907851"/>
          </a:xfrm>
          <a:prstGeom prst="rect">
            <a:avLst/>
          </a:prstGeom>
        </p:spPr>
      </p:pic>
    </p:spTree>
    <p:extLst>
      <p:ext uri="{BB962C8B-B14F-4D97-AF65-F5344CB8AC3E}">
        <p14:creationId xmlns:p14="http://schemas.microsoft.com/office/powerpoint/2010/main" val="18909154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2E427-0F45-6886-69D6-1CF674543688}"/>
              </a:ext>
            </a:extLst>
          </p:cNvPr>
          <p:cNvSpPr>
            <a:spLocks noGrp="1"/>
          </p:cNvSpPr>
          <p:nvPr>
            <p:ph type="title"/>
          </p:nvPr>
        </p:nvSpPr>
        <p:spPr/>
        <p:txBody>
          <a:bodyPr/>
          <a:lstStyle/>
          <a:p>
            <a:r>
              <a:rPr lang="en-US" dirty="0"/>
              <a:t>SVM</a:t>
            </a:r>
          </a:p>
        </p:txBody>
      </p:sp>
      <p:sp>
        <p:nvSpPr>
          <p:cNvPr id="3" name="Content Placeholder 2">
            <a:extLst>
              <a:ext uri="{FF2B5EF4-FFF2-40B4-BE49-F238E27FC236}">
                <a16:creationId xmlns:a16="http://schemas.microsoft.com/office/drawing/2014/main" id="{A1876132-A946-068B-3E48-A86FCBFE5422}"/>
              </a:ext>
            </a:extLst>
          </p:cNvPr>
          <p:cNvSpPr>
            <a:spLocks noGrp="1"/>
          </p:cNvSpPr>
          <p:nvPr>
            <p:ph idx="1"/>
          </p:nvPr>
        </p:nvSpPr>
        <p:spPr>
          <a:xfrm>
            <a:off x="609600" y="2106204"/>
            <a:ext cx="5179423" cy="4036534"/>
          </a:xfrm>
        </p:spPr>
        <p:txBody>
          <a:bodyPr/>
          <a:lstStyle/>
          <a:p>
            <a:endParaRPr lang="en-US" dirty="0"/>
          </a:p>
        </p:txBody>
      </p:sp>
      <p:pic>
        <p:nvPicPr>
          <p:cNvPr id="4" name="Picture 3">
            <a:extLst>
              <a:ext uri="{FF2B5EF4-FFF2-40B4-BE49-F238E27FC236}">
                <a16:creationId xmlns:a16="http://schemas.microsoft.com/office/drawing/2014/main" id="{DB9EDD36-93BF-B5DA-8058-C1A699D795BC}"/>
              </a:ext>
            </a:extLst>
          </p:cNvPr>
          <p:cNvPicPr>
            <a:picLocks noChangeAspect="1"/>
          </p:cNvPicPr>
          <p:nvPr/>
        </p:nvPicPr>
        <p:blipFill>
          <a:blip r:embed="rId2"/>
          <a:stretch>
            <a:fillRect/>
          </a:stretch>
        </p:blipFill>
        <p:spPr>
          <a:xfrm>
            <a:off x="3274423" y="2692400"/>
            <a:ext cx="2514600" cy="736600"/>
          </a:xfrm>
          <a:prstGeom prst="rect">
            <a:avLst/>
          </a:prstGeom>
        </p:spPr>
      </p:pic>
    </p:spTree>
    <p:extLst>
      <p:ext uri="{BB962C8B-B14F-4D97-AF65-F5344CB8AC3E}">
        <p14:creationId xmlns:p14="http://schemas.microsoft.com/office/powerpoint/2010/main" val="2605769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30C7D-0E1D-1400-31E8-DC0763F36A00}"/>
              </a:ext>
            </a:extLst>
          </p:cNvPr>
          <p:cNvSpPr>
            <a:spLocks noGrp="1"/>
          </p:cNvSpPr>
          <p:nvPr>
            <p:ph type="title"/>
          </p:nvPr>
        </p:nvSpPr>
        <p:spPr>
          <a:xfrm>
            <a:off x="1186070" y="3429000"/>
            <a:ext cx="5035826" cy="1325563"/>
          </a:xfrm>
        </p:spPr>
        <p:txBody>
          <a:bodyPr>
            <a:noAutofit/>
          </a:bodyPr>
          <a:lstStyle/>
          <a:p>
            <a:r>
              <a:rPr lang="en-US" sz="5400" dirty="0"/>
              <a:t>Thank You</a:t>
            </a:r>
          </a:p>
        </p:txBody>
      </p:sp>
    </p:spTree>
    <p:extLst>
      <p:ext uri="{BB962C8B-B14F-4D97-AF65-F5344CB8AC3E}">
        <p14:creationId xmlns:p14="http://schemas.microsoft.com/office/powerpoint/2010/main" val="305293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42C6E-2DB1-2CE6-1D07-C373E573C147}"/>
              </a:ext>
            </a:extLst>
          </p:cNvPr>
          <p:cNvSpPr>
            <a:spLocks noGrp="1"/>
          </p:cNvSpPr>
          <p:nvPr>
            <p:ph type="title"/>
          </p:nvPr>
        </p:nvSpPr>
        <p:spPr/>
        <p:txBody>
          <a:bodyPr/>
          <a:lstStyle/>
          <a:p>
            <a:r>
              <a:rPr lang="en-US" dirty="0"/>
              <a:t>Dataset </a:t>
            </a:r>
          </a:p>
        </p:txBody>
      </p:sp>
      <p:sp>
        <p:nvSpPr>
          <p:cNvPr id="3" name="Content Placeholder 2">
            <a:extLst>
              <a:ext uri="{FF2B5EF4-FFF2-40B4-BE49-F238E27FC236}">
                <a16:creationId xmlns:a16="http://schemas.microsoft.com/office/drawing/2014/main" id="{BFE44531-72DA-8777-D108-68B8E4C1FED4}"/>
              </a:ext>
            </a:extLst>
          </p:cNvPr>
          <p:cNvSpPr>
            <a:spLocks noGrp="1"/>
          </p:cNvSpPr>
          <p:nvPr>
            <p:ph idx="1"/>
          </p:nvPr>
        </p:nvSpPr>
        <p:spPr/>
        <p:txBody>
          <a:bodyPr/>
          <a:lstStyle/>
          <a:p>
            <a:pPr marL="342900" indent="-342900">
              <a:buFont typeface="Arial" panose="020B0604020202020204" pitchFamily="34" charset="0"/>
              <a:buChar char="•"/>
            </a:pPr>
            <a:r>
              <a:rPr lang="en-US" dirty="0"/>
              <a:t>Image Dataset 224 X 224  for 1 image</a:t>
            </a:r>
          </a:p>
          <a:p>
            <a:pPr marL="342900" indent="-342900">
              <a:buFont typeface="Arial" panose="020B0604020202020204" pitchFamily="34" charset="0"/>
              <a:buChar char="•"/>
            </a:pPr>
            <a:r>
              <a:rPr lang="en-US" dirty="0"/>
              <a:t>Target Slides </a:t>
            </a:r>
          </a:p>
          <a:p>
            <a:pPr marL="571500" lvl="1" indent="-342900">
              <a:buFont typeface="Arial" panose="020B0604020202020204" pitchFamily="34" charset="0"/>
              <a:buChar char="•"/>
            </a:pPr>
            <a:r>
              <a:rPr lang="en-US" dirty="0"/>
              <a:t>29 classes</a:t>
            </a:r>
          </a:p>
          <a:p>
            <a:pPr marL="571500" lvl="1" indent="-342900">
              <a:buFont typeface="Arial" panose="020B0604020202020204" pitchFamily="34" charset="0"/>
              <a:buChar char="•"/>
            </a:pPr>
            <a:r>
              <a:rPr lang="en-US" dirty="0"/>
              <a:t>A-Z classes</a:t>
            </a:r>
          </a:p>
          <a:p>
            <a:pPr marL="571500" lvl="1" indent="-342900">
              <a:buFont typeface="Arial" panose="020B0604020202020204" pitchFamily="34" charset="0"/>
              <a:buChar char="•"/>
            </a:pPr>
            <a:r>
              <a:rPr lang="en-US" dirty="0"/>
              <a:t>Del</a:t>
            </a:r>
          </a:p>
          <a:p>
            <a:pPr marL="571500" lvl="1" indent="-342900">
              <a:buFont typeface="Arial" panose="020B0604020202020204" pitchFamily="34" charset="0"/>
              <a:buChar char="•"/>
            </a:pPr>
            <a:r>
              <a:rPr lang="en-US" dirty="0"/>
              <a:t>Space</a:t>
            </a:r>
          </a:p>
          <a:p>
            <a:pPr marL="571500" lvl="1" indent="-342900">
              <a:buFont typeface="Arial" panose="020B0604020202020204" pitchFamily="34" charset="0"/>
              <a:buChar char="•"/>
            </a:pPr>
            <a:r>
              <a:rPr lang="en-US" dirty="0"/>
              <a:t>Nothing</a:t>
            </a:r>
          </a:p>
          <a:p>
            <a:pPr marL="571500" lvl="1" indent="-342900">
              <a:buFont typeface="Arial" panose="020B0604020202020204" pitchFamily="34" charset="0"/>
              <a:buChar char="•"/>
            </a:pPr>
            <a:endParaRPr lang="en-US" dirty="0"/>
          </a:p>
          <a:p>
            <a:pPr marL="514350" lvl="1" indent="-285750">
              <a:buFont typeface="Arial" panose="020B0604020202020204" pitchFamily="34" charset="0"/>
              <a:buChar char="•"/>
            </a:pPr>
            <a:endParaRPr lang="en-US" dirty="0"/>
          </a:p>
        </p:txBody>
      </p:sp>
      <p:pic>
        <p:nvPicPr>
          <p:cNvPr id="2050" name="Picture 2">
            <a:extLst>
              <a:ext uri="{FF2B5EF4-FFF2-40B4-BE49-F238E27FC236}">
                <a16:creationId xmlns:a16="http://schemas.microsoft.com/office/drawing/2014/main" id="{E6DD14D4-4995-2671-AE11-3E16CDD5E4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30321" y="581038"/>
            <a:ext cx="1760582" cy="176058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95727465-C92F-2913-00BB-409A41A697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6360" y="581038"/>
            <a:ext cx="1760582" cy="176058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5AD952FF-2693-2F97-02B4-B581344627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61267" y="3246381"/>
            <a:ext cx="1952636" cy="195263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B185635-E6D5-9949-0A49-245B1DBA2263}"/>
              </a:ext>
            </a:extLst>
          </p:cNvPr>
          <p:cNvSpPr txBox="1"/>
          <p:nvPr/>
        </p:nvSpPr>
        <p:spPr>
          <a:xfrm>
            <a:off x="6606069" y="2564477"/>
            <a:ext cx="409086" cy="369332"/>
          </a:xfrm>
          <a:prstGeom prst="rect">
            <a:avLst/>
          </a:prstGeom>
          <a:noFill/>
        </p:spPr>
        <p:txBody>
          <a:bodyPr wrap="none" rtlCol="0">
            <a:spAutoFit/>
          </a:bodyPr>
          <a:lstStyle/>
          <a:p>
            <a:r>
              <a:rPr lang="en-US" dirty="0"/>
              <a:t>W</a:t>
            </a:r>
          </a:p>
        </p:txBody>
      </p:sp>
      <p:sp>
        <p:nvSpPr>
          <p:cNvPr id="5" name="TextBox 4">
            <a:extLst>
              <a:ext uri="{FF2B5EF4-FFF2-40B4-BE49-F238E27FC236}">
                <a16:creationId xmlns:a16="http://schemas.microsoft.com/office/drawing/2014/main" id="{F461EE22-908F-0B6D-C744-55C1CA37E5B5}"/>
              </a:ext>
            </a:extLst>
          </p:cNvPr>
          <p:cNvSpPr txBox="1"/>
          <p:nvPr/>
        </p:nvSpPr>
        <p:spPr>
          <a:xfrm>
            <a:off x="9572331" y="2443003"/>
            <a:ext cx="328936" cy="369332"/>
          </a:xfrm>
          <a:prstGeom prst="rect">
            <a:avLst/>
          </a:prstGeom>
          <a:noFill/>
        </p:spPr>
        <p:txBody>
          <a:bodyPr wrap="none" rtlCol="0">
            <a:spAutoFit/>
          </a:bodyPr>
          <a:lstStyle/>
          <a:p>
            <a:r>
              <a:rPr lang="en-US" dirty="0"/>
              <a:t>K</a:t>
            </a:r>
          </a:p>
        </p:txBody>
      </p:sp>
      <p:sp>
        <p:nvSpPr>
          <p:cNvPr id="6" name="TextBox 5">
            <a:extLst>
              <a:ext uri="{FF2B5EF4-FFF2-40B4-BE49-F238E27FC236}">
                <a16:creationId xmlns:a16="http://schemas.microsoft.com/office/drawing/2014/main" id="{853A211F-D6F1-CA11-AA7E-99767CC05E41}"/>
              </a:ext>
            </a:extLst>
          </p:cNvPr>
          <p:cNvSpPr txBox="1"/>
          <p:nvPr/>
        </p:nvSpPr>
        <p:spPr>
          <a:xfrm>
            <a:off x="7925683" y="5301545"/>
            <a:ext cx="830677" cy="369332"/>
          </a:xfrm>
          <a:prstGeom prst="rect">
            <a:avLst/>
          </a:prstGeom>
          <a:noFill/>
        </p:spPr>
        <p:txBody>
          <a:bodyPr wrap="none" rtlCol="0">
            <a:spAutoFit/>
          </a:bodyPr>
          <a:lstStyle/>
          <a:p>
            <a:r>
              <a:rPr lang="en-US" dirty="0"/>
              <a:t>Space</a:t>
            </a:r>
          </a:p>
        </p:txBody>
      </p:sp>
    </p:spTree>
    <p:extLst>
      <p:ext uri="{BB962C8B-B14F-4D97-AF65-F5344CB8AC3E}">
        <p14:creationId xmlns:p14="http://schemas.microsoft.com/office/powerpoint/2010/main" val="203457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D9E6557-0E93-4B4F-8AD1-1A7E3870CD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06B84358-2894-45F1-8753-B1EC1E593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28517" y="-2"/>
            <a:ext cx="7742945" cy="6858001"/>
          </a:xfrm>
          <a:custGeom>
            <a:avLst/>
            <a:gdLst>
              <a:gd name="connsiteX0" fmla="*/ 615190 w 7742945"/>
              <a:gd name="connsiteY0" fmla="*/ 3536636 h 6858001"/>
              <a:gd name="connsiteX1" fmla="*/ 1124778 w 7742945"/>
              <a:gd name="connsiteY1" fmla="*/ 4046224 h 6858001"/>
              <a:gd name="connsiteX2" fmla="*/ 615190 w 7742945"/>
              <a:gd name="connsiteY2" fmla="*/ 4555812 h 6858001"/>
              <a:gd name="connsiteX3" fmla="*/ 105602 w 7742945"/>
              <a:gd name="connsiteY3" fmla="*/ 4046224 h 6858001"/>
              <a:gd name="connsiteX4" fmla="*/ 615190 w 7742945"/>
              <a:gd name="connsiteY4" fmla="*/ 3536636 h 6858001"/>
              <a:gd name="connsiteX5" fmla="*/ 14543 w 7742945"/>
              <a:gd name="connsiteY5" fmla="*/ 1 h 6858001"/>
              <a:gd name="connsiteX6" fmla="*/ 879351 w 7742945"/>
              <a:gd name="connsiteY6" fmla="*/ 1 h 6858001"/>
              <a:gd name="connsiteX7" fmla="*/ 892053 w 7742945"/>
              <a:gd name="connsiteY7" fmla="*/ 78053 h 6858001"/>
              <a:gd name="connsiteX8" fmla="*/ 561940 w 7742945"/>
              <a:gd name="connsiteY8" fmla="*/ 535444 h 6858001"/>
              <a:gd name="connsiteX9" fmla="*/ 15319 w 7742945"/>
              <a:gd name="connsiteY9" fmla="*/ 219853 h 6858001"/>
              <a:gd name="connsiteX10" fmla="*/ 4234 w 7742945"/>
              <a:gd name="connsiteY10" fmla="*/ 42970 h 6858001"/>
              <a:gd name="connsiteX11" fmla="*/ 2617781 w 7742945"/>
              <a:gd name="connsiteY11" fmla="*/ 0 h 6858001"/>
              <a:gd name="connsiteX12" fmla="*/ 7742945 w 7742945"/>
              <a:gd name="connsiteY12" fmla="*/ 0 h 6858001"/>
              <a:gd name="connsiteX13" fmla="*/ 7742945 w 7742945"/>
              <a:gd name="connsiteY13" fmla="*/ 6858000 h 6858001"/>
              <a:gd name="connsiteX14" fmla="*/ 5726653 w 7742945"/>
              <a:gd name="connsiteY14" fmla="*/ 6858000 h 6858001"/>
              <a:gd name="connsiteX15" fmla="*/ 5726653 w 7742945"/>
              <a:gd name="connsiteY15" fmla="*/ 6858001 h 6858001"/>
              <a:gd name="connsiteX16" fmla="*/ 311757 w 7742945"/>
              <a:gd name="connsiteY16" fmla="*/ 6858001 h 6858001"/>
              <a:gd name="connsiteX17" fmla="*/ 314130 w 7742945"/>
              <a:gd name="connsiteY17" fmla="*/ 6707671 h 6858001"/>
              <a:gd name="connsiteX18" fmla="*/ 599702 w 7742945"/>
              <a:gd name="connsiteY18" fmla="*/ 5670859 h 6858001"/>
              <a:gd name="connsiteX19" fmla="*/ 1211433 w 7742945"/>
              <a:gd name="connsiteY19" fmla="*/ 4641256 h 6858001"/>
              <a:gd name="connsiteX20" fmla="*/ 1053041 w 7742945"/>
              <a:gd name="connsiteY20" fmla="*/ 3164270 h 6858001"/>
              <a:gd name="connsiteX21" fmla="*/ 607048 w 7742945"/>
              <a:gd name="connsiteY21" fmla="*/ 2589406 h 6858001"/>
              <a:gd name="connsiteX22" fmla="*/ 1054915 w 7742945"/>
              <a:gd name="connsiteY22" fmla="*/ 1068100 h 6858001"/>
              <a:gd name="connsiteX23" fmla="*/ 1502877 w 7742945"/>
              <a:gd name="connsiteY23" fmla="*/ 419996 h 6858001"/>
              <a:gd name="connsiteX24" fmla="*/ 1505904 w 7742945"/>
              <a:gd name="connsiteY24" fmla="*/ 184997 h 6858001"/>
              <a:gd name="connsiteX25" fmla="*/ 1497780 w 7742945"/>
              <a:gd name="connsiteY25" fmla="*/ 1 h 6858001"/>
              <a:gd name="connsiteX26" fmla="*/ 2617781 w 7742945"/>
              <a:gd name="connsiteY26"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742945" h="6858001">
                <a:moveTo>
                  <a:pt x="615190" y="3536636"/>
                </a:moveTo>
                <a:cubicBezTo>
                  <a:pt x="896628" y="3536636"/>
                  <a:pt x="1124778" y="3764786"/>
                  <a:pt x="1124778" y="4046224"/>
                </a:cubicBezTo>
                <a:cubicBezTo>
                  <a:pt x="1124778" y="4327662"/>
                  <a:pt x="896628" y="4555812"/>
                  <a:pt x="615190" y="4555812"/>
                </a:cubicBezTo>
                <a:cubicBezTo>
                  <a:pt x="333752" y="4555812"/>
                  <a:pt x="105602" y="4327662"/>
                  <a:pt x="105602" y="4046224"/>
                </a:cubicBezTo>
                <a:cubicBezTo>
                  <a:pt x="105602" y="3764786"/>
                  <a:pt x="333752" y="3536636"/>
                  <a:pt x="615190" y="3536636"/>
                </a:cubicBezTo>
                <a:close/>
                <a:moveTo>
                  <a:pt x="14543" y="1"/>
                </a:moveTo>
                <a:lnTo>
                  <a:pt x="879351" y="1"/>
                </a:lnTo>
                <a:lnTo>
                  <a:pt x="892053" y="78053"/>
                </a:lnTo>
                <a:cubicBezTo>
                  <a:pt x="904492" y="285272"/>
                  <a:pt x="770271" y="479622"/>
                  <a:pt x="561940" y="535444"/>
                </a:cubicBezTo>
                <a:cubicBezTo>
                  <a:pt x="323846" y="599241"/>
                  <a:pt x="79116" y="457946"/>
                  <a:pt x="15319" y="219853"/>
                </a:cubicBezTo>
                <a:cubicBezTo>
                  <a:pt x="-631" y="160330"/>
                  <a:pt x="-3762" y="100392"/>
                  <a:pt x="4234" y="42970"/>
                </a:cubicBezTo>
                <a:close/>
                <a:moveTo>
                  <a:pt x="2617781" y="0"/>
                </a:moveTo>
                <a:lnTo>
                  <a:pt x="7742945" y="0"/>
                </a:lnTo>
                <a:lnTo>
                  <a:pt x="7742945" y="6858000"/>
                </a:lnTo>
                <a:lnTo>
                  <a:pt x="5726653" y="6858000"/>
                </a:lnTo>
                <a:lnTo>
                  <a:pt x="5726653" y="6858001"/>
                </a:lnTo>
                <a:lnTo>
                  <a:pt x="311757" y="6858001"/>
                </a:lnTo>
                <a:lnTo>
                  <a:pt x="314130" y="6707671"/>
                </a:lnTo>
                <a:cubicBezTo>
                  <a:pt x="335132" y="6366410"/>
                  <a:pt x="433651" y="6019043"/>
                  <a:pt x="599702" y="5670859"/>
                </a:cubicBezTo>
                <a:cubicBezTo>
                  <a:pt x="770257" y="5311557"/>
                  <a:pt x="1010813" y="4986833"/>
                  <a:pt x="1211433" y="4641256"/>
                </a:cubicBezTo>
                <a:cubicBezTo>
                  <a:pt x="1493036" y="4154457"/>
                  <a:pt x="1511835" y="3622745"/>
                  <a:pt x="1053041" y="3164270"/>
                </a:cubicBezTo>
                <a:cubicBezTo>
                  <a:pt x="881977" y="2993265"/>
                  <a:pt x="700422" y="2805524"/>
                  <a:pt x="607048" y="2589406"/>
                </a:cubicBezTo>
                <a:cubicBezTo>
                  <a:pt x="366279" y="2032159"/>
                  <a:pt x="541125" y="1508062"/>
                  <a:pt x="1054915" y="1068100"/>
                </a:cubicBezTo>
                <a:cubicBezTo>
                  <a:pt x="1261027" y="891536"/>
                  <a:pt x="1489688" y="709489"/>
                  <a:pt x="1502877" y="419996"/>
                </a:cubicBezTo>
                <a:cubicBezTo>
                  <a:pt x="1506389" y="341911"/>
                  <a:pt x="1507262" y="263521"/>
                  <a:pt x="1505904" y="184997"/>
                </a:cubicBezTo>
                <a:lnTo>
                  <a:pt x="1497780" y="1"/>
                </a:lnTo>
                <a:lnTo>
                  <a:pt x="2617781"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5892F3C-3428-9627-59B4-39E2A7506F4B}"/>
              </a:ext>
            </a:extLst>
          </p:cNvPr>
          <p:cNvSpPr>
            <a:spLocks noGrp="1"/>
          </p:cNvSpPr>
          <p:nvPr>
            <p:ph type="title"/>
          </p:nvPr>
        </p:nvSpPr>
        <p:spPr>
          <a:xfrm>
            <a:off x="562271" y="810563"/>
            <a:ext cx="3705572" cy="5409262"/>
          </a:xfrm>
        </p:spPr>
        <p:txBody>
          <a:bodyPr anchor="t">
            <a:normAutofit/>
          </a:bodyPr>
          <a:lstStyle/>
          <a:p>
            <a:r>
              <a:rPr lang="en-US" sz="4100"/>
              <a:t>Preprocessing</a:t>
            </a:r>
          </a:p>
        </p:txBody>
      </p:sp>
      <p:graphicFrame>
        <p:nvGraphicFramePr>
          <p:cNvPr id="5" name="Content Placeholder 2">
            <a:extLst>
              <a:ext uri="{FF2B5EF4-FFF2-40B4-BE49-F238E27FC236}">
                <a16:creationId xmlns:a16="http://schemas.microsoft.com/office/drawing/2014/main" id="{5598A5D9-BE55-460E-4CD1-08CB918E4BF4}"/>
              </a:ext>
            </a:extLst>
          </p:cNvPr>
          <p:cNvGraphicFramePr>
            <a:graphicFrameLocks noGrp="1"/>
          </p:cNvGraphicFramePr>
          <p:nvPr>
            <p:ph idx="1"/>
            <p:extLst>
              <p:ext uri="{D42A27DB-BD31-4B8C-83A1-F6EECF244321}">
                <p14:modId xmlns:p14="http://schemas.microsoft.com/office/powerpoint/2010/main" val="730326796"/>
              </p:ext>
            </p:extLst>
          </p:nvPr>
        </p:nvGraphicFramePr>
        <p:xfrm>
          <a:off x="6156183" y="594069"/>
          <a:ext cx="5473546" cy="49780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65189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DA47C-6687-D1C8-1AD7-01C62DA37B2E}"/>
              </a:ext>
            </a:extLst>
          </p:cNvPr>
          <p:cNvSpPr>
            <a:spLocks noGrp="1"/>
          </p:cNvSpPr>
          <p:nvPr>
            <p:ph type="title"/>
          </p:nvPr>
        </p:nvSpPr>
        <p:spPr/>
        <p:txBody>
          <a:bodyPr/>
          <a:lstStyle/>
          <a:p>
            <a:r>
              <a:rPr lang="en-US" dirty="0"/>
              <a:t>PCA - Limitations</a:t>
            </a:r>
          </a:p>
        </p:txBody>
      </p:sp>
      <p:sp>
        <p:nvSpPr>
          <p:cNvPr id="3" name="Content Placeholder 2">
            <a:extLst>
              <a:ext uri="{FF2B5EF4-FFF2-40B4-BE49-F238E27FC236}">
                <a16:creationId xmlns:a16="http://schemas.microsoft.com/office/drawing/2014/main" id="{390E8DE2-3F9B-3125-550D-E81BB947BDF5}"/>
              </a:ext>
            </a:extLst>
          </p:cNvPr>
          <p:cNvSpPr>
            <a:spLocks noGrp="1"/>
          </p:cNvSpPr>
          <p:nvPr>
            <p:ph idx="1"/>
          </p:nvPr>
        </p:nvSpPr>
        <p:spPr/>
        <p:txBody>
          <a:bodyPr/>
          <a:lstStyle/>
          <a:p>
            <a:pPr marL="342900" indent="-342900">
              <a:buFont typeface="Arial" panose="020B0604020202020204" pitchFamily="34" charset="0"/>
              <a:buChar char="•"/>
            </a:pPr>
            <a:r>
              <a:rPr lang="en-US" b="0" i="0" u="none" strike="noStrike" dirty="0">
                <a:solidFill>
                  <a:srgbClr val="374151"/>
                </a:solidFill>
                <a:effectLst/>
                <a:latin typeface="Söhne"/>
              </a:rPr>
              <a:t>it assumes that the data is linearly separable, which means that there is a linear relationship between the features</a:t>
            </a:r>
          </a:p>
          <a:p>
            <a:pPr marL="342900" indent="-342900">
              <a:buFont typeface="Arial" panose="020B0604020202020204" pitchFamily="34" charset="0"/>
              <a:buChar char="•"/>
            </a:pPr>
            <a:endParaRPr lang="en-US" b="0" i="0" u="none" strike="noStrike" dirty="0">
              <a:solidFill>
                <a:srgbClr val="374151"/>
              </a:solidFill>
              <a:effectLst/>
              <a:latin typeface="Söhne"/>
            </a:endParaRPr>
          </a:p>
          <a:p>
            <a:pPr marL="342900" indent="-342900">
              <a:buFont typeface="Arial" panose="020B0604020202020204" pitchFamily="34" charset="0"/>
              <a:buChar char="•"/>
            </a:pPr>
            <a:r>
              <a:rPr lang="en-US" dirty="0">
                <a:solidFill>
                  <a:srgbClr val="374151"/>
                </a:solidFill>
                <a:latin typeface="Söhne"/>
              </a:rPr>
              <a:t>I</a:t>
            </a:r>
            <a:r>
              <a:rPr lang="en-US" b="0" i="0" u="none" strike="noStrike" dirty="0">
                <a:solidFill>
                  <a:srgbClr val="374151"/>
                </a:solidFill>
                <a:effectLst/>
                <a:latin typeface="Söhne"/>
              </a:rPr>
              <a:t>mages often have a spatial structure, where pixels that are close to each other are more likely to be correlated than pixels that are far apart. PCA does not take this spatial structure into account, which can limit its effectiveness in capturing the most important features of an image.</a:t>
            </a:r>
            <a:endParaRPr lang="en-US" dirty="0"/>
          </a:p>
          <a:p>
            <a:endParaRPr lang="en-US" dirty="0"/>
          </a:p>
        </p:txBody>
      </p:sp>
    </p:spTree>
    <p:extLst>
      <p:ext uri="{BB962C8B-B14F-4D97-AF65-F5344CB8AC3E}">
        <p14:creationId xmlns:p14="http://schemas.microsoft.com/office/powerpoint/2010/main" val="3151953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507374C-3D04-4E33-AD34-A5A114E657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7DC0E0E1-80CB-4698-92C7-E733DF27D0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907" y="0"/>
            <a:ext cx="8005277" cy="6858000"/>
            <a:chOff x="4175907" y="0"/>
            <a:chExt cx="8005277" cy="6858000"/>
          </a:xfrm>
        </p:grpSpPr>
        <p:sp>
          <p:nvSpPr>
            <p:cNvPr id="15" name="Freeform: Shape 14">
              <a:extLst>
                <a:ext uri="{FF2B5EF4-FFF2-40B4-BE49-F238E27FC236}">
                  <a16:creationId xmlns:a16="http://schemas.microsoft.com/office/drawing/2014/main" id="{374CD215-0ACA-426E-A1FA-C5FB57472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75907" y="0"/>
              <a:ext cx="6124291" cy="2787589"/>
            </a:xfrm>
            <a:custGeom>
              <a:avLst/>
              <a:gdLst>
                <a:gd name="connsiteX0" fmla="*/ 2169698 w 6124291"/>
                <a:gd name="connsiteY0" fmla="*/ 1998953 h 2787589"/>
                <a:gd name="connsiteX1" fmla="*/ 2395254 w 6124291"/>
                <a:gd name="connsiteY1" fmla="*/ 2224509 h 2787589"/>
                <a:gd name="connsiteX2" fmla="*/ 2169698 w 6124291"/>
                <a:gd name="connsiteY2" fmla="*/ 2450064 h 2787589"/>
                <a:gd name="connsiteX3" fmla="*/ 1944142 w 6124291"/>
                <a:gd name="connsiteY3" fmla="*/ 2224509 h 2787589"/>
                <a:gd name="connsiteX4" fmla="*/ 2169698 w 6124291"/>
                <a:gd name="connsiteY4" fmla="*/ 1998953 h 2787589"/>
                <a:gd name="connsiteX5" fmla="*/ 832074 w 6124291"/>
                <a:gd name="connsiteY5" fmla="*/ 0 h 2787589"/>
                <a:gd name="connsiteX6" fmla="*/ 5842210 w 6124291"/>
                <a:gd name="connsiteY6" fmla="*/ 0 h 2787589"/>
                <a:gd name="connsiteX7" fmla="*/ 5892473 w 6124291"/>
                <a:gd name="connsiteY7" fmla="*/ 55579 h 2787589"/>
                <a:gd name="connsiteX8" fmla="*/ 6076059 w 6124291"/>
                <a:gd name="connsiteY8" fmla="*/ 401079 h 2787589"/>
                <a:gd name="connsiteX9" fmla="*/ 5422943 w 6124291"/>
                <a:gd name="connsiteY9" fmla="*/ 1717053 h 2787589"/>
                <a:gd name="connsiteX10" fmla="*/ 5183741 w 6124291"/>
                <a:gd name="connsiteY10" fmla="*/ 1773166 h 2787589"/>
                <a:gd name="connsiteX11" fmla="*/ 5184263 w 6124291"/>
                <a:gd name="connsiteY11" fmla="*/ 1773485 h 2787589"/>
                <a:gd name="connsiteX12" fmla="*/ 4414509 w 6124291"/>
                <a:gd name="connsiteY12" fmla="*/ 2273010 h 2787589"/>
                <a:gd name="connsiteX13" fmla="*/ 3801589 w 6124291"/>
                <a:gd name="connsiteY13" fmla="*/ 2745517 h 2787589"/>
                <a:gd name="connsiteX14" fmla="*/ 2526365 w 6124291"/>
                <a:gd name="connsiteY14" fmla="*/ 2137601 h 2787589"/>
                <a:gd name="connsiteX15" fmla="*/ 2513631 w 6124291"/>
                <a:gd name="connsiteY15" fmla="*/ 2105854 h 2787589"/>
                <a:gd name="connsiteX16" fmla="*/ 2044916 w 6124291"/>
                <a:gd name="connsiteY16" fmla="*/ 1884001 h 2787589"/>
                <a:gd name="connsiteX17" fmla="*/ 2031125 w 6124291"/>
                <a:gd name="connsiteY17" fmla="*/ 1888706 h 2787589"/>
                <a:gd name="connsiteX18" fmla="*/ 1204717 w 6124291"/>
                <a:gd name="connsiteY18" fmla="*/ 1828951 h 2787589"/>
                <a:gd name="connsiteX19" fmla="*/ 743736 w 6124291"/>
                <a:gd name="connsiteY19" fmla="*/ 400553 h 2787589"/>
                <a:gd name="connsiteX20" fmla="*/ 833375 w 6124291"/>
                <a:gd name="connsiteY20" fmla="*/ 87123 h 2787589"/>
                <a:gd name="connsiteX21" fmla="*/ 0 w 6124291"/>
                <a:gd name="connsiteY21" fmla="*/ 0 h 2787589"/>
                <a:gd name="connsiteX22" fmla="*/ 671177 w 6124291"/>
                <a:gd name="connsiteY22" fmla="*/ 0 h 2787589"/>
                <a:gd name="connsiteX23" fmla="*/ 657261 w 6124291"/>
                <a:gd name="connsiteY23" fmla="*/ 44833 h 2787589"/>
                <a:gd name="connsiteX24" fmla="*/ 335589 w 6124291"/>
                <a:gd name="connsiteY24" fmla="*/ 258051 h 2787589"/>
                <a:gd name="connsiteX25" fmla="*/ 13917 w 6124291"/>
                <a:gd name="connsiteY25" fmla="*/ 44833 h 2787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124291" h="2787589">
                  <a:moveTo>
                    <a:pt x="2169698" y="1998953"/>
                  </a:moveTo>
                  <a:cubicBezTo>
                    <a:pt x="2294269" y="1998953"/>
                    <a:pt x="2395254" y="2099938"/>
                    <a:pt x="2395254" y="2224509"/>
                  </a:cubicBezTo>
                  <a:cubicBezTo>
                    <a:pt x="2395254" y="2349079"/>
                    <a:pt x="2294269" y="2450064"/>
                    <a:pt x="2169698" y="2450064"/>
                  </a:cubicBezTo>
                  <a:cubicBezTo>
                    <a:pt x="2045128" y="2450064"/>
                    <a:pt x="1944142" y="2349079"/>
                    <a:pt x="1944142" y="2224509"/>
                  </a:cubicBezTo>
                  <a:cubicBezTo>
                    <a:pt x="1944142" y="2099938"/>
                    <a:pt x="2045128" y="1998953"/>
                    <a:pt x="2169698" y="1998953"/>
                  </a:cubicBezTo>
                  <a:close/>
                  <a:moveTo>
                    <a:pt x="832074" y="0"/>
                  </a:moveTo>
                  <a:lnTo>
                    <a:pt x="5842210" y="0"/>
                  </a:lnTo>
                  <a:lnTo>
                    <a:pt x="5892473" y="55579"/>
                  </a:lnTo>
                  <a:cubicBezTo>
                    <a:pt x="5973457" y="156934"/>
                    <a:pt x="6036254" y="273670"/>
                    <a:pt x="6076059" y="401079"/>
                  </a:cubicBezTo>
                  <a:cubicBezTo>
                    <a:pt x="6245401" y="940620"/>
                    <a:pt x="5954897" y="1525714"/>
                    <a:pt x="5422943" y="1717053"/>
                  </a:cubicBezTo>
                  <a:cubicBezTo>
                    <a:pt x="5345615" y="1744842"/>
                    <a:pt x="5265361" y="1763696"/>
                    <a:pt x="5183741" y="1773166"/>
                  </a:cubicBezTo>
                  <a:lnTo>
                    <a:pt x="5184263" y="1773485"/>
                  </a:lnTo>
                  <a:cubicBezTo>
                    <a:pt x="4863835" y="1810875"/>
                    <a:pt x="4579210" y="1995640"/>
                    <a:pt x="4414509" y="2273010"/>
                  </a:cubicBezTo>
                  <a:cubicBezTo>
                    <a:pt x="4277279" y="2502353"/>
                    <a:pt x="4058289" y="2671183"/>
                    <a:pt x="3801589" y="2745517"/>
                  </a:cubicBezTo>
                  <a:cubicBezTo>
                    <a:pt x="3286810" y="2895732"/>
                    <a:pt x="2733619" y="2632257"/>
                    <a:pt x="2526365" y="2137601"/>
                  </a:cubicBezTo>
                  <a:cubicBezTo>
                    <a:pt x="2521931" y="2127029"/>
                    <a:pt x="2517644" y="2116405"/>
                    <a:pt x="2513631" y="2105854"/>
                  </a:cubicBezTo>
                  <a:cubicBezTo>
                    <a:pt x="2442051" y="1918616"/>
                    <a:pt x="2233697" y="1816696"/>
                    <a:pt x="2044916" y="1884001"/>
                  </a:cubicBezTo>
                  <a:cubicBezTo>
                    <a:pt x="2040320" y="1885568"/>
                    <a:pt x="2035723" y="1887137"/>
                    <a:pt x="2031125" y="1888706"/>
                  </a:cubicBezTo>
                  <a:cubicBezTo>
                    <a:pt x="1758927" y="1981572"/>
                    <a:pt x="1460692" y="1959985"/>
                    <a:pt x="1204717" y="1828951"/>
                  </a:cubicBezTo>
                  <a:cubicBezTo>
                    <a:pt x="682979" y="1561779"/>
                    <a:pt x="476601" y="922297"/>
                    <a:pt x="743736" y="400553"/>
                  </a:cubicBezTo>
                  <a:cubicBezTo>
                    <a:pt x="794354" y="301998"/>
                    <a:pt x="824409" y="195433"/>
                    <a:pt x="833375" y="87123"/>
                  </a:cubicBezTo>
                  <a:close/>
                  <a:moveTo>
                    <a:pt x="0" y="0"/>
                  </a:moveTo>
                  <a:lnTo>
                    <a:pt x="671177" y="0"/>
                  </a:lnTo>
                  <a:lnTo>
                    <a:pt x="657261" y="44833"/>
                  </a:lnTo>
                  <a:cubicBezTo>
                    <a:pt x="604263" y="170132"/>
                    <a:pt x="480193" y="258051"/>
                    <a:pt x="335589" y="258051"/>
                  </a:cubicBezTo>
                  <a:cubicBezTo>
                    <a:pt x="190984" y="258051"/>
                    <a:pt x="66914" y="170132"/>
                    <a:pt x="13917" y="448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49F5573C-1FD7-4CA8-A7B2-0409702DC8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35840" y="1986160"/>
              <a:ext cx="3345344" cy="4871840"/>
            </a:xfrm>
            <a:custGeom>
              <a:avLst/>
              <a:gdLst>
                <a:gd name="connsiteX0" fmla="*/ 514841 w 3345344"/>
                <a:gd name="connsiteY0" fmla="*/ 3144675 h 4871840"/>
                <a:gd name="connsiteX1" fmla="*/ 810273 w 3345344"/>
                <a:gd name="connsiteY1" fmla="*/ 3440106 h 4871840"/>
                <a:gd name="connsiteX2" fmla="*/ 514841 w 3345344"/>
                <a:gd name="connsiteY2" fmla="*/ 3735538 h 4871840"/>
                <a:gd name="connsiteX3" fmla="*/ 219409 w 3345344"/>
                <a:gd name="connsiteY3" fmla="*/ 3440107 h 4871840"/>
                <a:gd name="connsiteX4" fmla="*/ 514841 w 3345344"/>
                <a:gd name="connsiteY4" fmla="*/ 3144675 h 4871840"/>
                <a:gd name="connsiteX5" fmla="*/ 444231 w 3345344"/>
                <a:gd name="connsiteY5" fmla="*/ 741854 h 4871840"/>
                <a:gd name="connsiteX6" fmla="*/ 888460 w 3345344"/>
                <a:gd name="connsiteY6" fmla="*/ 1186084 h 4871840"/>
                <a:gd name="connsiteX7" fmla="*/ 444231 w 3345344"/>
                <a:gd name="connsiteY7" fmla="*/ 1630314 h 4871840"/>
                <a:gd name="connsiteX8" fmla="*/ 0 w 3345344"/>
                <a:gd name="connsiteY8" fmla="*/ 1186083 h 4871840"/>
                <a:gd name="connsiteX9" fmla="*/ 444231 w 3345344"/>
                <a:gd name="connsiteY9" fmla="*/ 741854 h 4871840"/>
                <a:gd name="connsiteX10" fmla="*/ 1587351 w 3345344"/>
                <a:gd name="connsiteY10" fmla="*/ 454 h 4871840"/>
                <a:gd name="connsiteX11" fmla="*/ 1684913 w 3345344"/>
                <a:gd name="connsiteY11" fmla="*/ 3569 h 4871840"/>
                <a:gd name="connsiteX12" fmla="*/ 2647102 w 3345344"/>
                <a:gd name="connsiteY12" fmla="*/ 599125 h 4871840"/>
                <a:gd name="connsiteX13" fmla="*/ 3306994 w 3345344"/>
                <a:gd name="connsiteY13" fmla="*/ 70202 h 4871840"/>
                <a:gd name="connsiteX14" fmla="*/ 3345344 w 3345344"/>
                <a:gd name="connsiteY14" fmla="*/ 66159 h 4871840"/>
                <a:gd name="connsiteX15" fmla="*/ 3345344 w 3345344"/>
                <a:gd name="connsiteY15" fmla="*/ 4871840 h 4871840"/>
                <a:gd name="connsiteX16" fmla="*/ 2732631 w 3345344"/>
                <a:gd name="connsiteY16" fmla="*/ 4871840 h 4871840"/>
                <a:gd name="connsiteX17" fmla="*/ 2726535 w 3345344"/>
                <a:gd name="connsiteY17" fmla="*/ 4822582 h 4871840"/>
                <a:gd name="connsiteX18" fmla="*/ 2429633 w 3345344"/>
                <a:gd name="connsiteY18" fmla="*/ 4363930 h 4871840"/>
                <a:gd name="connsiteX19" fmla="*/ 1386662 w 3345344"/>
                <a:gd name="connsiteY19" fmla="*/ 4561838 h 4871840"/>
                <a:gd name="connsiteX20" fmla="*/ 941555 w 3345344"/>
                <a:gd name="connsiteY20" fmla="*/ 4046605 h 4871840"/>
                <a:gd name="connsiteX21" fmla="*/ 1159128 w 3345344"/>
                <a:gd name="connsiteY21" fmla="*/ 3267120 h 4871840"/>
                <a:gd name="connsiteX22" fmla="*/ 612951 w 3345344"/>
                <a:gd name="connsiteY22" fmla="*/ 2658653 h 4871840"/>
                <a:gd name="connsiteX23" fmla="*/ 652440 w 3345344"/>
                <a:gd name="connsiteY23" fmla="*/ 1999278 h 4871840"/>
                <a:gd name="connsiteX24" fmla="*/ 1091187 w 3345344"/>
                <a:gd name="connsiteY24" fmla="*/ 1491114 h 4871840"/>
                <a:gd name="connsiteX25" fmla="*/ 989304 w 3345344"/>
                <a:gd name="connsiteY25" fmla="*/ 319810 h 4871840"/>
                <a:gd name="connsiteX26" fmla="*/ 1587351 w 3345344"/>
                <a:gd name="connsiteY26" fmla="*/ 454 h 487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345344" h="4871840">
                  <a:moveTo>
                    <a:pt x="514841" y="3144675"/>
                  </a:moveTo>
                  <a:cubicBezTo>
                    <a:pt x="678003" y="3144675"/>
                    <a:pt x="810273" y="3276944"/>
                    <a:pt x="810273" y="3440106"/>
                  </a:cubicBezTo>
                  <a:cubicBezTo>
                    <a:pt x="810272" y="3603269"/>
                    <a:pt x="678003" y="3735539"/>
                    <a:pt x="514841" y="3735538"/>
                  </a:cubicBezTo>
                  <a:cubicBezTo>
                    <a:pt x="351678" y="3735538"/>
                    <a:pt x="219409" y="3603269"/>
                    <a:pt x="219409" y="3440107"/>
                  </a:cubicBezTo>
                  <a:cubicBezTo>
                    <a:pt x="219409" y="3276943"/>
                    <a:pt x="351678" y="3144674"/>
                    <a:pt x="514841" y="3144675"/>
                  </a:cubicBezTo>
                  <a:close/>
                  <a:moveTo>
                    <a:pt x="444231" y="741854"/>
                  </a:moveTo>
                  <a:cubicBezTo>
                    <a:pt x="689572" y="741854"/>
                    <a:pt x="888461" y="940743"/>
                    <a:pt x="888460" y="1186084"/>
                  </a:cubicBezTo>
                  <a:cubicBezTo>
                    <a:pt x="888460" y="1431424"/>
                    <a:pt x="689571" y="1630313"/>
                    <a:pt x="444231" y="1630314"/>
                  </a:cubicBezTo>
                  <a:cubicBezTo>
                    <a:pt x="198890" y="1630314"/>
                    <a:pt x="1" y="1431425"/>
                    <a:pt x="0" y="1186083"/>
                  </a:cubicBezTo>
                  <a:cubicBezTo>
                    <a:pt x="0" y="940743"/>
                    <a:pt x="198889" y="741854"/>
                    <a:pt x="444231" y="741854"/>
                  </a:cubicBezTo>
                  <a:close/>
                  <a:moveTo>
                    <a:pt x="1587351" y="454"/>
                  </a:moveTo>
                  <a:cubicBezTo>
                    <a:pt x="1620646" y="-691"/>
                    <a:pt x="1653349" y="325"/>
                    <a:pt x="1684913" y="3569"/>
                  </a:cubicBezTo>
                  <a:cubicBezTo>
                    <a:pt x="2174722" y="54038"/>
                    <a:pt x="2289799" y="629048"/>
                    <a:pt x="2647102" y="599125"/>
                  </a:cubicBezTo>
                  <a:cubicBezTo>
                    <a:pt x="2956623" y="573203"/>
                    <a:pt x="3031034" y="127822"/>
                    <a:pt x="3306994" y="70202"/>
                  </a:cubicBezTo>
                  <a:lnTo>
                    <a:pt x="3345344" y="66159"/>
                  </a:lnTo>
                  <a:lnTo>
                    <a:pt x="3345344" y="4871840"/>
                  </a:lnTo>
                  <a:lnTo>
                    <a:pt x="2732631" y="4871840"/>
                  </a:lnTo>
                  <a:lnTo>
                    <a:pt x="2726535" y="4822582"/>
                  </a:lnTo>
                  <a:cubicBezTo>
                    <a:pt x="2696987" y="4652341"/>
                    <a:pt x="2601605" y="4442106"/>
                    <a:pt x="2429633" y="4363930"/>
                  </a:cubicBezTo>
                  <a:cubicBezTo>
                    <a:pt x="2100683" y="4214411"/>
                    <a:pt x="1798107" y="4689032"/>
                    <a:pt x="1386662" y="4561838"/>
                  </a:cubicBezTo>
                  <a:cubicBezTo>
                    <a:pt x="1163420" y="4492575"/>
                    <a:pt x="974797" y="4267346"/>
                    <a:pt x="941555" y="4046605"/>
                  </a:cubicBezTo>
                  <a:cubicBezTo>
                    <a:pt x="890809" y="3708075"/>
                    <a:pt x="1231300" y="3557559"/>
                    <a:pt x="1159128" y="3267120"/>
                  </a:cubicBezTo>
                  <a:cubicBezTo>
                    <a:pt x="1099237" y="3026110"/>
                    <a:pt x="775530" y="2971784"/>
                    <a:pt x="612951" y="2658653"/>
                  </a:cubicBezTo>
                  <a:cubicBezTo>
                    <a:pt x="491371" y="2424575"/>
                    <a:pt x="561991" y="2222644"/>
                    <a:pt x="652440" y="1999278"/>
                  </a:cubicBezTo>
                  <a:cubicBezTo>
                    <a:pt x="774779" y="1697503"/>
                    <a:pt x="977604" y="1744799"/>
                    <a:pt x="1091187" y="1491114"/>
                  </a:cubicBezTo>
                  <a:cubicBezTo>
                    <a:pt x="1285499" y="1057303"/>
                    <a:pt x="798748" y="685470"/>
                    <a:pt x="989304" y="319810"/>
                  </a:cubicBezTo>
                  <a:cubicBezTo>
                    <a:pt x="1092276" y="122417"/>
                    <a:pt x="1354292" y="8471"/>
                    <a:pt x="1587351" y="45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C52B60D-32D5-6D7D-BC8F-1231CA6D364A}"/>
              </a:ext>
            </a:extLst>
          </p:cNvPr>
          <p:cNvSpPr>
            <a:spLocks noGrp="1"/>
          </p:cNvSpPr>
          <p:nvPr>
            <p:ph type="title"/>
          </p:nvPr>
        </p:nvSpPr>
        <p:spPr>
          <a:xfrm>
            <a:off x="609601" y="552782"/>
            <a:ext cx="3692056" cy="2325590"/>
          </a:xfrm>
        </p:spPr>
        <p:txBody>
          <a:bodyPr>
            <a:normAutofit/>
          </a:bodyPr>
          <a:lstStyle/>
          <a:p>
            <a:r>
              <a:rPr lang="en-US" dirty="0"/>
              <a:t>Challenges in Encoder Decoder</a:t>
            </a:r>
          </a:p>
        </p:txBody>
      </p:sp>
      <p:sp>
        <p:nvSpPr>
          <p:cNvPr id="3" name="Content Placeholder 2">
            <a:extLst>
              <a:ext uri="{FF2B5EF4-FFF2-40B4-BE49-F238E27FC236}">
                <a16:creationId xmlns:a16="http://schemas.microsoft.com/office/drawing/2014/main" id="{9C343F58-B8A8-8960-7284-3CF744D57D44}"/>
              </a:ext>
            </a:extLst>
          </p:cNvPr>
          <p:cNvSpPr>
            <a:spLocks noGrp="1"/>
          </p:cNvSpPr>
          <p:nvPr>
            <p:ph idx="1"/>
          </p:nvPr>
        </p:nvSpPr>
        <p:spPr>
          <a:xfrm>
            <a:off x="610197" y="3241193"/>
            <a:ext cx="7068987" cy="2325590"/>
          </a:xfrm>
        </p:spPr>
        <p:txBody>
          <a:bodyPr anchor="t">
            <a:normAutofit/>
          </a:bodyPr>
          <a:lstStyle/>
          <a:p>
            <a:pPr rtl="0" fontAlgn="base">
              <a:spcBef>
                <a:spcPts val="0"/>
              </a:spcBef>
              <a:spcAft>
                <a:spcPts val="0"/>
              </a:spcAft>
              <a:buFont typeface="Arial" panose="020B0604020202020204" pitchFamily="34" charset="0"/>
              <a:buChar char="•"/>
            </a:pPr>
            <a:r>
              <a:rPr lang="en-US" b="0" i="0" u="none" strike="noStrike">
                <a:effectLst/>
                <a:latin typeface="Open Sans" panose="020B0606030504020204" pitchFamily="34" charset="0"/>
              </a:rPr>
              <a:t>Very small dataset (100 images)</a:t>
            </a:r>
          </a:p>
          <a:p>
            <a:pPr rtl="0" fontAlgn="base">
              <a:spcBef>
                <a:spcPts val="0"/>
              </a:spcBef>
              <a:spcAft>
                <a:spcPts val="0"/>
              </a:spcAft>
              <a:buFont typeface="Arial" panose="020B0604020202020204" pitchFamily="34" charset="0"/>
              <a:buChar char="•"/>
            </a:pPr>
            <a:endParaRPr lang="en-US" b="0" i="0" u="none" strike="noStrike">
              <a:effectLst/>
              <a:latin typeface="Open Sans" panose="020B0606030504020204" pitchFamily="34" charset="0"/>
            </a:endParaRPr>
          </a:p>
          <a:p>
            <a:pPr rtl="0" fontAlgn="base">
              <a:spcBef>
                <a:spcPts val="0"/>
              </a:spcBef>
              <a:spcAft>
                <a:spcPts val="0"/>
              </a:spcAft>
              <a:buFont typeface="Arial" panose="020B0604020202020204" pitchFamily="34" charset="0"/>
              <a:buChar char="•"/>
            </a:pPr>
            <a:r>
              <a:rPr lang="en-US" b="0" i="0" u="none" strike="noStrike">
                <a:effectLst/>
                <a:latin typeface="Open Sans" panose="020B0606030504020204" pitchFamily="34" charset="0"/>
              </a:rPr>
              <a:t>Was not training with small number of neurons.</a:t>
            </a:r>
          </a:p>
          <a:p>
            <a:pPr rtl="0" fontAlgn="base">
              <a:spcBef>
                <a:spcPts val="0"/>
              </a:spcBef>
              <a:spcAft>
                <a:spcPts val="0"/>
              </a:spcAft>
              <a:buFont typeface="Arial" panose="020B0604020202020204" pitchFamily="34" charset="0"/>
              <a:buChar char="•"/>
            </a:pPr>
            <a:endParaRPr lang="en-US" b="0" i="0" u="none" strike="noStrike">
              <a:effectLst/>
              <a:latin typeface="Open Sans" panose="020B0606030504020204" pitchFamily="34" charset="0"/>
            </a:endParaRPr>
          </a:p>
          <a:p>
            <a:pPr rtl="0" fontAlgn="base">
              <a:spcBef>
                <a:spcPts val="0"/>
              </a:spcBef>
              <a:spcAft>
                <a:spcPts val="1200"/>
              </a:spcAft>
              <a:buFont typeface="Arial" panose="020B0604020202020204" pitchFamily="34" charset="0"/>
              <a:buChar char="•"/>
            </a:pPr>
            <a:r>
              <a:rPr lang="en-US" b="0" i="0" u="none" strike="noStrike">
                <a:effectLst/>
                <a:latin typeface="Open Sans" panose="020B0606030504020204" pitchFamily="34" charset="0"/>
              </a:rPr>
              <a:t>Training was taking a lot of time </a:t>
            </a:r>
          </a:p>
          <a:p>
            <a:pPr rtl="0" fontAlgn="base">
              <a:spcBef>
                <a:spcPts val="0"/>
              </a:spcBef>
              <a:spcAft>
                <a:spcPts val="0"/>
              </a:spcAft>
              <a:buFont typeface="Arial" panose="020B0604020202020204" pitchFamily="34" charset="0"/>
              <a:buChar char="•"/>
            </a:pPr>
            <a:r>
              <a:rPr lang="en-US" b="0" i="0" u="none" strike="noStrike">
                <a:effectLst/>
                <a:latin typeface="Open Sans" panose="020B0606030504020204" pitchFamily="34" charset="0"/>
              </a:rPr>
              <a:t>Generated output were a mix of target signs. </a:t>
            </a:r>
          </a:p>
          <a:p>
            <a:pPr marL="342900" indent="-342900">
              <a:buFont typeface="Arial" panose="020B0604020202020204" pitchFamily="34" charset="0"/>
              <a:buChar char="•"/>
            </a:pPr>
            <a:endParaRPr lang="en-US" dirty="0"/>
          </a:p>
        </p:txBody>
      </p:sp>
      <p:pic>
        <p:nvPicPr>
          <p:cNvPr id="4" name="Picture 4">
            <a:extLst>
              <a:ext uri="{FF2B5EF4-FFF2-40B4-BE49-F238E27FC236}">
                <a16:creationId xmlns:a16="http://schemas.microsoft.com/office/drawing/2014/main" id="{2B4BA635-A419-F6BD-D76F-DB81445A9F1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713364" y="3487550"/>
            <a:ext cx="1948058" cy="229934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2300D1F0-829F-53C4-D56E-3C18E3A56CD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57565" y="136525"/>
            <a:ext cx="2172689" cy="229934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3B754B8-C161-A133-84E7-C16658890FCE}"/>
              </a:ext>
            </a:extLst>
          </p:cNvPr>
          <p:cNvSpPr txBox="1"/>
          <p:nvPr/>
        </p:nvSpPr>
        <p:spPr>
          <a:xfrm>
            <a:off x="261444" y="6257835"/>
            <a:ext cx="7411107" cy="1200329"/>
          </a:xfrm>
          <a:prstGeom prst="rect">
            <a:avLst/>
          </a:prstGeom>
          <a:noFill/>
        </p:spPr>
        <p:txBody>
          <a:bodyPr wrap="square">
            <a:spAutoFit/>
          </a:bodyPr>
          <a:lstStyle/>
          <a:p>
            <a:pPr algn="l" rtl="0">
              <a:spcBef>
                <a:spcPts val="0"/>
              </a:spcBef>
              <a:spcAft>
                <a:spcPts val="0"/>
              </a:spcAft>
            </a:pPr>
            <a:r>
              <a:rPr lang="en-US" sz="1800" b="0" i="0" u="sng" strike="noStrike" dirty="0">
                <a:solidFill>
                  <a:srgbClr val="607D8B"/>
                </a:solidFill>
                <a:effectLst/>
                <a:latin typeface="Arial" panose="020B0604020202020204" pitchFamily="34" charset="0"/>
                <a:hlinkClick r:id="rId4"/>
              </a:rPr>
              <a:t>https://www.kaggle.com/datasets/nikhilgawai/sign-language-dataset</a:t>
            </a:r>
            <a:endParaRPr lang="en-US" b="0" i="0" u="none" strike="noStrike" dirty="0">
              <a:solidFill>
                <a:srgbClr val="000000"/>
              </a:solidFill>
              <a:effectLst/>
            </a:endParaRPr>
          </a:p>
          <a:p>
            <a:br>
              <a:rPr lang="en-US" dirty="0"/>
            </a:br>
            <a:br>
              <a:rPr lang="en-US" dirty="0"/>
            </a:br>
            <a:endParaRPr lang="en-US" dirty="0"/>
          </a:p>
        </p:txBody>
      </p:sp>
    </p:spTree>
    <p:extLst>
      <p:ext uri="{BB962C8B-B14F-4D97-AF65-F5344CB8AC3E}">
        <p14:creationId xmlns:p14="http://schemas.microsoft.com/office/powerpoint/2010/main" val="1215653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1380B7A-5B85-4642-8878-2089DEF2C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848D562A-EF99-44C6-AA29-9D3E421772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2299" y="-1"/>
            <a:ext cx="5726653" cy="6858000"/>
          </a:xfrm>
          <a:custGeom>
            <a:avLst/>
            <a:gdLst>
              <a:gd name="connsiteX0" fmla="*/ 615190 w 5726653"/>
              <a:gd name="connsiteY0" fmla="*/ 3536635 h 6858000"/>
              <a:gd name="connsiteX1" fmla="*/ 1124778 w 5726653"/>
              <a:gd name="connsiteY1" fmla="*/ 4046223 h 6858000"/>
              <a:gd name="connsiteX2" fmla="*/ 615190 w 5726653"/>
              <a:gd name="connsiteY2" fmla="*/ 4555811 h 6858000"/>
              <a:gd name="connsiteX3" fmla="*/ 105602 w 5726653"/>
              <a:gd name="connsiteY3" fmla="*/ 4046223 h 6858000"/>
              <a:gd name="connsiteX4" fmla="*/ 615190 w 5726653"/>
              <a:gd name="connsiteY4" fmla="*/ 3536635 h 6858000"/>
              <a:gd name="connsiteX5" fmla="*/ 1497780 w 5726653"/>
              <a:gd name="connsiteY5" fmla="*/ 0 h 6858000"/>
              <a:gd name="connsiteX6" fmla="*/ 5164844 w 5726653"/>
              <a:gd name="connsiteY6" fmla="*/ 0 h 6858000"/>
              <a:gd name="connsiteX7" fmla="*/ 5726653 w 5726653"/>
              <a:gd name="connsiteY7" fmla="*/ 0 h 6858000"/>
              <a:gd name="connsiteX8" fmla="*/ 5726653 w 5726653"/>
              <a:gd name="connsiteY8" fmla="*/ 6858000 h 6858000"/>
              <a:gd name="connsiteX9" fmla="*/ 311757 w 5726653"/>
              <a:gd name="connsiteY9" fmla="*/ 6858000 h 6858000"/>
              <a:gd name="connsiteX10" fmla="*/ 314130 w 5726653"/>
              <a:gd name="connsiteY10" fmla="*/ 6707670 h 6858000"/>
              <a:gd name="connsiteX11" fmla="*/ 599702 w 5726653"/>
              <a:gd name="connsiteY11" fmla="*/ 5670858 h 6858000"/>
              <a:gd name="connsiteX12" fmla="*/ 1211433 w 5726653"/>
              <a:gd name="connsiteY12" fmla="*/ 4641255 h 6858000"/>
              <a:gd name="connsiteX13" fmla="*/ 1053041 w 5726653"/>
              <a:gd name="connsiteY13" fmla="*/ 3164269 h 6858000"/>
              <a:gd name="connsiteX14" fmla="*/ 607048 w 5726653"/>
              <a:gd name="connsiteY14" fmla="*/ 2589405 h 6858000"/>
              <a:gd name="connsiteX15" fmla="*/ 1054915 w 5726653"/>
              <a:gd name="connsiteY15" fmla="*/ 1068099 h 6858000"/>
              <a:gd name="connsiteX16" fmla="*/ 1502877 w 5726653"/>
              <a:gd name="connsiteY16" fmla="*/ 419995 h 6858000"/>
              <a:gd name="connsiteX17" fmla="*/ 1505904 w 5726653"/>
              <a:gd name="connsiteY17" fmla="*/ 184996 h 6858000"/>
              <a:gd name="connsiteX18" fmla="*/ 14543 w 5726653"/>
              <a:gd name="connsiteY18" fmla="*/ 0 h 6858000"/>
              <a:gd name="connsiteX19" fmla="*/ 879351 w 5726653"/>
              <a:gd name="connsiteY19" fmla="*/ 0 h 6858000"/>
              <a:gd name="connsiteX20" fmla="*/ 892053 w 5726653"/>
              <a:gd name="connsiteY20" fmla="*/ 78052 h 6858000"/>
              <a:gd name="connsiteX21" fmla="*/ 561940 w 5726653"/>
              <a:gd name="connsiteY21" fmla="*/ 535443 h 6858000"/>
              <a:gd name="connsiteX22" fmla="*/ 15319 w 5726653"/>
              <a:gd name="connsiteY22" fmla="*/ 219852 h 6858000"/>
              <a:gd name="connsiteX23" fmla="*/ 4234 w 5726653"/>
              <a:gd name="connsiteY23" fmla="*/ 429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726653" h="6858000">
                <a:moveTo>
                  <a:pt x="615190" y="3536635"/>
                </a:moveTo>
                <a:cubicBezTo>
                  <a:pt x="896628" y="3536635"/>
                  <a:pt x="1124778" y="3764785"/>
                  <a:pt x="1124778" y="4046223"/>
                </a:cubicBezTo>
                <a:cubicBezTo>
                  <a:pt x="1124778" y="4327661"/>
                  <a:pt x="896628" y="4555811"/>
                  <a:pt x="615190" y="4555811"/>
                </a:cubicBezTo>
                <a:cubicBezTo>
                  <a:pt x="333752" y="4555811"/>
                  <a:pt x="105602" y="4327661"/>
                  <a:pt x="105602" y="4046223"/>
                </a:cubicBezTo>
                <a:cubicBezTo>
                  <a:pt x="105602" y="3764785"/>
                  <a:pt x="333752" y="3536635"/>
                  <a:pt x="615190" y="3536635"/>
                </a:cubicBezTo>
                <a:close/>
                <a:moveTo>
                  <a:pt x="1497780" y="0"/>
                </a:moveTo>
                <a:lnTo>
                  <a:pt x="5164844" y="0"/>
                </a:lnTo>
                <a:lnTo>
                  <a:pt x="5726653" y="0"/>
                </a:lnTo>
                <a:lnTo>
                  <a:pt x="5726653" y="6858000"/>
                </a:lnTo>
                <a:lnTo>
                  <a:pt x="311757" y="6858000"/>
                </a:lnTo>
                <a:lnTo>
                  <a:pt x="314130" y="6707670"/>
                </a:lnTo>
                <a:cubicBezTo>
                  <a:pt x="335132" y="6366409"/>
                  <a:pt x="433651" y="6019042"/>
                  <a:pt x="599702" y="5670858"/>
                </a:cubicBezTo>
                <a:cubicBezTo>
                  <a:pt x="770257" y="5311556"/>
                  <a:pt x="1010813" y="4986832"/>
                  <a:pt x="1211433" y="4641255"/>
                </a:cubicBezTo>
                <a:cubicBezTo>
                  <a:pt x="1493036" y="4154456"/>
                  <a:pt x="1511835" y="3622744"/>
                  <a:pt x="1053041" y="3164269"/>
                </a:cubicBezTo>
                <a:cubicBezTo>
                  <a:pt x="881977" y="2993264"/>
                  <a:pt x="700422" y="2805523"/>
                  <a:pt x="607048" y="2589405"/>
                </a:cubicBezTo>
                <a:cubicBezTo>
                  <a:pt x="366279" y="2032158"/>
                  <a:pt x="541125" y="1508061"/>
                  <a:pt x="1054915" y="1068099"/>
                </a:cubicBezTo>
                <a:cubicBezTo>
                  <a:pt x="1261027" y="891535"/>
                  <a:pt x="1489688" y="709488"/>
                  <a:pt x="1502877" y="419995"/>
                </a:cubicBezTo>
                <a:cubicBezTo>
                  <a:pt x="1506389" y="341910"/>
                  <a:pt x="1507262" y="263520"/>
                  <a:pt x="1505904" y="184996"/>
                </a:cubicBezTo>
                <a:close/>
                <a:moveTo>
                  <a:pt x="14543" y="0"/>
                </a:moveTo>
                <a:lnTo>
                  <a:pt x="879351" y="0"/>
                </a:lnTo>
                <a:lnTo>
                  <a:pt x="892053" y="78052"/>
                </a:lnTo>
                <a:cubicBezTo>
                  <a:pt x="904492" y="285271"/>
                  <a:pt x="770271" y="479621"/>
                  <a:pt x="561940" y="535443"/>
                </a:cubicBezTo>
                <a:cubicBezTo>
                  <a:pt x="323846" y="599240"/>
                  <a:pt x="79116" y="457945"/>
                  <a:pt x="15319" y="219852"/>
                </a:cubicBezTo>
                <a:cubicBezTo>
                  <a:pt x="-631" y="160329"/>
                  <a:pt x="-3762" y="100391"/>
                  <a:pt x="4234" y="4296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584962-582B-06D9-B889-D8126EABA018}"/>
              </a:ext>
            </a:extLst>
          </p:cNvPr>
          <p:cNvSpPr>
            <a:spLocks noGrp="1"/>
          </p:cNvSpPr>
          <p:nvPr>
            <p:ph type="title"/>
          </p:nvPr>
        </p:nvSpPr>
        <p:spPr>
          <a:xfrm>
            <a:off x="609600" y="517386"/>
            <a:ext cx="5369169" cy="1582784"/>
          </a:xfrm>
        </p:spPr>
        <p:txBody>
          <a:bodyPr>
            <a:normAutofit/>
          </a:bodyPr>
          <a:lstStyle/>
          <a:p>
            <a:r>
              <a:rPr lang="en-US" dirty="0"/>
              <a:t>Encoder Decoder – Initial </a:t>
            </a:r>
          </a:p>
        </p:txBody>
      </p:sp>
      <p:sp>
        <p:nvSpPr>
          <p:cNvPr id="3" name="Content Placeholder 2">
            <a:extLst>
              <a:ext uri="{FF2B5EF4-FFF2-40B4-BE49-F238E27FC236}">
                <a16:creationId xmlns:a16="http://schemas.microsoft.com/office/drawing/2014/main" id="{F71D0218-5989-051D-7E46-8A4F7858A1A8}"/>
              </a:ext>
            </a:extLst>
          </p:cNvPr>
          <p:cNvSpPr>
            <a:spLocks noGrp="1"/>
          </p:cNvSpPr>
          <p:nvPr>
            <p:ph idx="1"/>
          </p:nvPr>
        </p:nvSpPr>
        <p:spPr>
          <a:xfrm>
            <a:off x="610198" y="2356598"/>
            <a:ext cx="5355276" cy="3790529"/>
          </a:xfrm>
        </p:spPr>
        <p:txBody>
          <a:bodyPr anchor="t">
            <a:normAutofit/>
          </a:bodyPr>
          <a:lstStyle/>
          <a:p>
            <a:pPr marL="0" indent="0" rtl="0" fontAlgn="base">
              <a:spcBef>
                <a:spcPts val="0"/>
              </a:spcBef>
              <a:spcAft>
                <a:spcPts val="0"/>
              </a:spcAft>
              <a:buNone/>
            </a:pPr>
            <a:endParaRPr lang="en-US" b="0" i="0" u="none" strike="noStrike">
              <a:effectLst/>
              <a:latin typeface="Open Sans" panose="020B0606030504020204" pitchFamily="34" charset="0"/>
            </a:endParaRPr>
          </a:p>
          <a:p>
            <a:pPr marL="285750" indent="-285750" fontAlgn="base">
              <a:spcBef>
                <a:spcPts val="0"/>
              </a:spcBef>
              <a:buFont typeface="Arial" panose="020B0604020202020204" pitchFamily="34" charset="0"/>
              <a:buChar char="•"/>
            </a:pPr>
            <a:r>
              <a:rPr lang="en-US" b="0" i="0" u="none" strike="noStrike">
                <a:effectLst/>
                <a:latin typeface="Open Sans" panose="020B0606030504020204" pitchFamily="34" charset="0"/>
              </a:rPr>
              <a:t>For dimensionality reduction</a:t>
            </a:r>
          </a:p>
          <a:p>
            <a:pPr marL="514350" lvl="1" indent="-285750" fontAlgn="base">
              <a:spcBef>
                <a:spcPts val="0"/>
              </a:spcBef>
              <a:buFont typeface="Arial" panose="020B0604020202020204" pitchFamily="34" charset="0"/>
              <a:buChar char="•"/>
            </a:pPr>
            <a:r>
              <a:rPr lang="en-US" b="0" i="0" u="none" strike="noStrike">
                <a:effectLst/>
                <a:latin typeface="Open Sans" panose="020B0606030504020204" pitchFamily="34" charset="0"/>
              </a:rPr>
              <a:t>224 * 224 = 50176 for 1 image </a:t>
            </a:r>
          </a:p>
          <a:p>
            <a:pPr rtl="0" fontAlgn="base">
              <a:spcBef>
                <a:spcPts val="0"/>
              </a:spcBef>
              <a:spcAft>
                <a:spcPts val="1200"/>
              </a:spcAft>
              <a:buFont typeface="Arial" panose="020B0604020202020204" pitchFamily="34" charset="0"/>
              <a:buChar char="•"/>
            </a:pPr>
            <a:endParaRPr lang="en-US">
              <a:latin typeface="Open Sans" panose="020B0606030504020204" pitchFamily="34" charset="0"/>
            </a:endParaRPr>
          </a:p>
          <a:p>
            <a:pPr rtl="0" fontAlgn="base">
              <a:spcBef>
                <a:spcPts val="0"/>
              </a:spcBef>
              <a:spcAft>
                <a:spcPts val="1200"/>
              </a:spcAft>
              <a:buFont typeface="Arial" panose="020B0604020202020204" pitchFamily="34" charset="0"/>
              <a:buChar char="•"/>
            </a:pPr>
            <a:r>
              <a:rPr lang="en-US" b="0" i="0" u="none" strike="noStrike">
                <a:effectLst/>
                <a:latin typeface="Open Sans" panose="020B0606030504020204" pitchFamily="34" charset="0"/>
              </a:rPr>
              <a:t>Generate original image from the dataset</a:t>
            </a:r>
          </a:p>
          <a:p>
            <a:pPr rtl="0" fontAlgn="base">
              <a:spcBef>
                <a:spcPts val="0"/>
              </a:spcBef>
              <a:spcAft>
                <a:spcPts val="1200"/>
              </a:spcAft>
            </a:pPr>
            <a:r>
              <a:rPr lang="en-US" b="0" i="0" u="none" strike="noStrike">
                <a:effectLst/>
                <a:latin typeface="Open Sans" panose="020B0606030504020204" pitchFamily="34" charset="0"/>
              </a:rPr>
              <a:t> </a:t>
            </a:r>
          </a:p>
          <a:p>
            <a:pPr rtl="0" fontAlgn="base">
              <a:spcBef>
                <a:spcPts val="0"/>
              </a:spcBef>
              <a:spcAft>
                <a:spcPts val="1200"/>
              </a:spcAft>
              <a:buFont typeface="Arial" panose="020B0604020202020204" pitchFamily="34" charset="0"/>
              <a:buChar char="•"/>
            </a:pPr>
            <a:r>
              <a:rPr lang="en-US" b="0" i="0" u="none" strike="noStrike">
                <a:effectLst/>
                <a:latin typeface="Open Sans" panose="020B0606030504020204" pitchFamily="34" charset="0"/>
              </a:rPr>
              <a:t>Bottle neck layer will capture the reduced dimensions which will contain the required information</a:t>
            </a:r>
          </a:p>
          <a:p>
            <a:endParaRPr lang="en-US"/>
          </a:p>
          <a:p>
            <a:endParaRPr lang="en-US" dirty="0"/>
          </a:p>
        </p:txBody>
      </p:sp>
      <p:pic>
        <p:nvPicPr>
          <p:cNvPr id="4" name="Picture 2">
            <a:extLst>
              <a:ext uri="{FF2B5EF4-FFF2-40B4-BE49-F238E27FC236}">
                <a16:creationId xmlns:a16="http://schemas.microsoft.com/office/drawing/2014/main" id="{6485DB02-FD98-9C4A-07F3-152B5B75C22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110994" y="669850"/>
            <a:ext cx="2985115" cy="5477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84931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46177EE-1356-4ED0-8FF0-61CF8817EB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3110DF80-7755-48B5-8B8F-47C1B9CE5B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2366681"/>
            <a:ext cx="12192000" cy="4491318"/>
          </a:xfrm>
          <a:custGeom>
            <a:avLst/>
            <a:gdLst>
              <a:gd name="connsiteX0" fmla="*/ 8930642 w 12192000"/>
              <a:gd name="connsiteY0" fmla="*/ 4273734 h 4717301"/>
              <a:gd name="connsiteX1" fmla="*/ 9143134 w 12192000"/>
              <a:gd name="connsiteY1" fmla="*/ 4396362 h 4717301"/>
              <a:gd name="connsiteX2" fmla="*/ 9043549 w 12192000"/>
              <a:gd name="connsiteY2" fmla="*/ 4693978 h 4717301"/>
              <a:gd name="connsiteX3" fmla="*/ 8745984 w 12192000"/>
              <a:gd name="connsiteY3" fmla="*/ 4594249 h 4717301"/>
              <a:gd name="connsiteX4" fmla="*/ 8845568 w 12192000"/>
              <a:gd name="connsiteY4" fmla="*/ 4296634 h 4717301"/>
              <a:gd name="connsiteX5" fmla="*/ 8930642 w 12192000"/>
              <a:gd name="connsiteY5" fmla="*/ 4273734 h 4717301"/>
              <a:gd name="connsiteX6" fmla="*/ 9842642 w 12192000"/>
              <a:gd name="connsiteY6" fmla="*/ 3718743 h 4717301"/>
              <a:gd name="connsiteX7" fmla="*/ 10272210 w 12192000"/>
              <a:gd name="connsiteY7" fmla="*/ 3966645 h 4717301"/>
              <a:gd name="connsiteX8" fmla="*/ 10070896 w 12192000"/>
              <a:gd name="connsiteY8" fmla="*/ 4568292 h 4717301"/>
              <a:gd name="connsiteX9" fmla="*/ 9469346 w 12192000"/>
              <a:gd name="connsiteY9" fmla="*/ 4366686 h 4717301"/>
              <a:gd name="connsiteX10" fmla="*/ 9670660 w 12192000"/>
              <a:gd name="connsiteY10" fmla="*/ 3765038 h 4717301"/>
              <a:gd name="connsiteX11" fmla="*/ 9842642 w 12192000"/>
              <a:gd name="connsiteY11" fmla="*/ 3718743 h 4717301"/>
              <a:gd name="connsiteX12" fmla="*/ 0 w 12192000"/>
              <a:gd name="connsiteY12" fmla="*/ 0 h 4717301"/>
              <a:gd name="connsiteX13" fmla="*/ 12192000 w 12192000"/>
              <a:gd name="connsiteY13" fmla="*/ 0 h 4717301"/>
              <a:gd name="connsiteX14" fmla="*/ 12192000 w 12192000"/>
              <a:gd name="connsiteY14" fmla="*/ 3369891 h 4717301"/>
              <a:gd name="connsiteX15" fmla="*/ 12124015 w 12192000"/>
              <a:gd name="connsiteY15" fmla="*/ 3410713 h 4717301"/>
              <a:gd name="connsiteX16" fmla="*/ 11077457 w 12192000"/>
              <a:gd name="connsiteY16" fmla="*/ 3501725 h 4717301"/>
              <a:gd name="connsiteX17" fmla="*/ 9867246 w 12192000"/>
              <a:gd name="connsiteY17" fmla="*/ 3351592 h 4717301"/>
              <a:gd name="connsiteX18" fmla="*/ 8994802 w 12192000"/>
              <a:gd name="connsiteY18" fmla="*/ 3878378 h 4717301"/>
              <a:gd name="connsiteX19" fmla="*/ 6994655 w 12192000"/>
              <a:gd name="connsiteY19" fmla="*/ 4335637 h 4717301"/>
              <a:gd name="connsiteX20" fmla="*/ 6287534 w 12192000"/>
              <a:gd name="connsiteY20" fmla="*/ 3714199 h 4717301"/>
              <a:gd name="connsiteX21" fmla="*/ 4392596 w 12192000"/>
              <a:gd name="connsiteY21" fmla="*/ 3392344 h 4717301"/>
              <a:gd name="connsiteX22" fmla="*/ 3014500 w 12192000"/>
              <a:gd name="connsiteY22" fmla="*/ 4100222 h 4717301"/>
              <a:gd name="connsiteX23" fmla="*/ 86414 w 12192000"/>
              <a:gd name="connsiteY23" fmla="*/ 3903305 h 4717301"/>
              <a:gd name="connsiteX24" fmla="*/ 0 w 12192000"/>
              <a:gd name="connsiteY24" fmla="*/ 3840566 h 471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192000" h="4717301">
                <a:moveTo>
                  <a:pt x="8930642" y="4273734"/>
                </a:moveTo>
                <a:cubicBezTo>
                  <a:pt x="9016941" y="4268381"/>
                  <a:pt x="9102130" y="4314070"/>
                  <a:pt x="9143134" y="4396362"/>
                </a:cubicBezTo>
                <a:cubicBezTo>
                  <a:pt x="9197806" y="4506087"/>
                  <a:pt x="9153221" y="4639333"/>
                  <a:pt x="9043549" y="4693978"/>
                </a:cubicBezTo>
                <a:cubicBezTo>
                  <a:pt x="8933879" y="4748622"/>
                  <a:pt x="8800655" y="4703973"/>
                  <a:pt x="8745984" y="4594249"/>
                </a:cubicBezTo>
                <a:cubicBezTo>
                  <a:pt x="8691311" y="4484525"/>
                  <a:pt x="8735897" y="4351279"/>
                  <a:pt x="8845568" y="4296634"/>
                </a:cubicBezTo>
                <a:cubicBezTo>
                  <a:pt x="8872986" y="4282973"/>
                  <a:pt x="8901875" y="4275517"/>
                  <a:pt x="8930642" y="4273734"/>
                </a:cubicBezTo>
                <a:close/>
                <a:moveTo>
                  <a:pt x="9842642" y="3718743"/>
                </a:moveTo>
                <a:cubicBezTo>
                  <a:pt x="10017101" y="3707923"/>
                  <a:pt x="10189318" y="3800286"/>
                  <a:pt x="10272210" y="3966645"/>
                </a:cubicBezTo>
                <a:cubicBezTo>
                  <a:pt x="10382732" y="4188458"/>
                  <a:pt x="10292600" y="4457825"/>
                  <a:pt x="10070896" y="4568292"/>
                </a:cubicBezTo>
                <a:cubicBezTo>
                  <a:pt x="9849191" y="4678760"/>
                  <a:pt x="9579867" y="4588498"/>
                  <a:pt x="9469346" y="4366686"/>
                </a:cubicBezTo>
                <a:cubicBezTo>
                  <a:pt x="9358824" y="4144873"/>
                  <a:pt x="9448956" y="3875506"/>
                  <a:pt x="9670660" y="3765038"/>
                </a:cubicBezTo>
                <a:cubicBezTo>
                  <a:pt x="9726087" y="3737421"/>
                  <a:pt x="9784490" y="3722349"/>
                  <a:pt x="9842642" y="3718743"/>
                </a:cubicBezTo>
                <a:close/>
                <a:moveTo>
                  <a:pt x="0" y="0"/>
                </a:moveTo>
                <a:lnTo>
                  <a:pt x="12192000" y="0"/>
                </a:lnTo>
                <a:lnTo>
                  <a:pt x="12192000" y="3369891"/>
                </a:lnTo>
                <a:lnTo>
                  <a:pt x="12124015" y="3410713"/>
                </a:lnTo>
                <a:cubicBezTo>
                  <a:pt x="11792041" y="3581538"/>
                  <a:pt x="11443617" y="3577252"/>
                  <a:pt x="11077457" y="3501725"/>
                </a:cubicBezTo>
                <a:cubicBezTo>
                  <a:pt x="10679189" y="3419860"/>
                  <a:pt x="10271734" y="3358281"/>
                  <a:pt x="9867246" y="3351592"/>
                </a:cubicBezTo>
                <a:cubicBezTo>
                  <a:pt x="9492336" y="3345611"/>
                  <a:pt x="9239136" y="3626329"/>
                  <a:pt x="8994802" y="3878378"/>
                </a:cubicBezTo>
                <a:cubicBezTo>
                  <a:pt x="8385954" y="4506678"/>
                  <a:pt x="7695268" y="4690742"/>
                  <a:pt x="6994655" y="4335637"/>
                </a:cubicBezTo>
                <a:cubicBezTo>
                  <a:pt x="6722938" y="4197922"/>
                  <a:pt x="6494843" y="3948626"/>
                  <a:pt x="6287534" y="3714199"/>
                </a:cubicBezTo>
                <a:cubicBezTo>
                  <a:pt x="5731733" y="3085491"/>
                  <a:pt x="5043559" y="3067499"/>
                  <a:pt x="4392596" y="3392344"/>
                </a:cubicBezTo>
                <a:cubicBezTo>
                  <a:pt x="3930423" y="3623867"/>
                  <a:pt x="3492022" y="3908604"/>
                  <a:pt x="3014500" y="4100222"/>
                </a:cubicBezTo>
                <a:cubicBezTo>
                  <a:pt x="1977820" y="4518409"/>
                  <a:pt x="973242" y="4499486"/>
                  <a:pt x="86414" y="3903305"/>
                </a:cubicBezTo>
                <a:lnTo>
                  <a:pt x="0" y="384056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85AAEE-3375-D00C-B0C5-29FF232E0930}"/>
              </a:ext>
            </a:extLst>
          </p:cNvPr>
          <p:cNvSpPr>
            <a:spLocks noGrp="1"/>
          </p:cNvSpPr>
          <p:nvPr>
            <p:ph type="title"/>
          </p:nvPr>
        </p:nvSpPr>
        <p:spPr>
          <a:xfrm>
            <a:off x="609600" y="552782"/>
            <a:ext cx="5910470" cy="2023673"/>
          </a:xfrm>
        </p:spPr>
        <p:txBody>
          <a:bodyPr anchor="ctr">
            <a:normAutofit/>
          </a:bodyPr>
          <a:lstStyle/>
          <a:p>
            <a:pPr>
              <a:lnSpc>
                <a:spcPct val="90000"/>
              </a:lnSpc>
            </a:pPr>
            <a:br>
              <a:rPr lang="en-US" sz="2800" b="0" i="0" u="none" strike="noStrike" dirty="0">
                <a:effectLst/>
              </a:rPr>
            </a:br>
            <a:br>
              <a:rPr lang="en-US" sz="2800" dirty="0"/>
            </a:br>
            <a:r>
              <a:rPr lang="en-US" sz="2800" dirty="0"/>
              <a:t>Problems in Image Reconstruction</a:t>
            </a:r>
            <a:br>
              <a:rPr lang="en-US" sz="2800" dirty="0"/>
            </a:br>
            <a:endParaRPr lang="en-US" sz="2800" dirty="0"/>
          </a:p>
        </p:txBody>
      </p:sp>
      <p:sp>
        <p:nvSpPr>
          <p:cNvPr id="3" name="Content Placeholder 2">
            <a:extLst>
              <a:ext uri="{FF2B5EF4-FFF2-40B4-BE49-F238E27FC236}">
                <a16:creationId xmlns:a16="http://schemas.microsoft.com/office/drawing/2014/main" id="{F1C7BB87-58FB-A321-5E87-F29FCE74E0FA}"/>
              </a:ext>
            </a:extLst>
          </p:cNvPr>
          <p:cNvSpPr>
            <a:spLocks noGrp="1"/>
          </p:cNvSpPr>
          <p:nvPr>
            <p:ph idx="1"/>
          </p:nvPr>
        </p:nvSpPr>
        <p:spPr>
          <a:xfrm>
            <a:off x="6694998" y="552782"/>
            <a:ext cx="4887402" cy="2023674"/>
          </a:xfrm>
        </p:spPr>
        <p:txBody>
          <a:bodyPr anchor="ctr">
            <a:normAutofit/>
          </a:bodyPr>
          <a:lstStyle/>
          <a:p>
            <a:pPr rtl="0" fontAlgn="base">
              <a:lnSpc>
                <a:spcPct val="100000"/>
              </a:lnSpc>
              <a:spcBef>
                <a:spcPts val="0"/>
              </a:spcBef>
              <a:spcAft>
                <a:spcPts val="1200"/>
              </a:spcAft>
              <a:buFont typeface="Arial" panose="020B0604020202020204" pitchFamily="34" charset="0"/>
              <a:buChar char="•"/>
            </a:pPr>
            <a:r>
              <a:rPr lang="en-US" sz="1700" b="0" i="0" u="none" strike="noStrike">
                <a:effectLst/>
                <a:latin typeface="Open Sans" panose="020B0606030504020204" pitchFamily="34" charset="0"/>
              </a:rPr>
              <a:t>Because of lighting issues, the decoder was learning only the background and not the foreground </a:t>
            </a:r>
          </a:p>
          <a:p>
            <a:pPr rtl="0" fontAlgn="base">
              <a:lnSpc>
                <a:spcPct val="100000"/>
              </a:lnSpc>
              <a:spcBef>
                <a:spcPts val="0"/>
              </a:spcBef>
              <a:spcAft>
                <a:spcPts val="1200"/>
              </a:spcAft>
              <a:buFont typeface="Arial" panose="020B0604020202020204" pitchFamily="34" charset="0"/>
              <a:buChar char="•"/>
            </a:pPr>
            <a:endParaRPr lang="en-US" sz="1700" b="0" i="0" u="none" strike="noStrike">
              <a:effectLst/>
              <a:latin typeface="Open Sans" panose="020B0606030504020204" pitchFamily="34" charset="0"/>
            </a:endParaRPr>
          </a:p>
          <a:p>
            <a:pPr rtl="0" fontAlgn="base">
              <a:lnSpc>
                <a:spcPct val="100000"/>
              </a:lnSpc>
              <a:spcBef>
                <a:spcPts val="0"/>
              </a:spcBef>
              <a:spcAft>
                <a:spcPts val="0"/>
              </a:spcAft>
              <a:buFont typeface="Arial" panose="020B0604020202020204" pitchFamily="34" charset="0"/>
              <a:buChar char="•"/>
            </a:pPr>
            <a:r>
              <a:rPr lang="en-US" sz="1700" b="0" i="0" u="none" strike="noStrike">
                <a:effectLst/>
                <a:latin typeface="Open Sans" panose="020B0606030504020204" pitchFamily="34" charset="0"/>
              </a:rPr>
              <a:t>Dataset was huge, couldn’t train such model, so reduced the number of images </a:t>
            </a:r>
          </a:p>
          <a:p>
            <a:pPr>
              <a:lnSpc>
                <a:spcPct val="100000"/>
              </a:lnSpc>
            </a:pPr>
            <a:endParaRPr lang="en-US" sz="1700"/>
          </a:p>
        </p:txBody>
      </p:sp>
      <p:pic>
        <p:nvPicPr>
          <p:cNvPr id="4" name="Picture 2">
            <a:extLst>
              <a:ext uri="{FF2B5EF4-FFF2-40B4-BE49-F238E27FC236}">
                <a16:creationId xmlns:a16="http://schemas.microsoft.com/office/drawing/2014/main" id="{F4256239-037F-738E-0AF8-D9971C4D958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99276" y="3825547"/>
            <a:ext cx="5057540" cy="199772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A5ED494-6CCC-3640-3215-3CC69CA82CF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9601" y="3977273"/>
            <a:ext cx="5057540" cy="1694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0125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A46C5F3-4EAC-473B-BD72-1219E833DB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17">
            <a:extLst>
              <a:ext uri="{FF2B5EF4-FFF2-40B4-BE49-F238E27FC236}">
                <a16:creationId xmlns:a16="http://schemas.microsoft.com/office/drawing/2014/main" id="{12231725-D083-4E0F-9428-1C2635189C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2140699"/>
            <a:ext cx="12192000" cy="4717301"/>
          </a:xfrm>
          <a:custGeom>
            <a:avLst/>
            <a:gdLst>
              <a:gd name="connsiteX0" fmla="*/ 8930642 w 12192000"/>
              <a:gd name="connsiteY0" fmla="*/ 4273734 h 4717301"/>
              <a:gd name="connsiteX1" fmla="*/ 9143134 w 12192000"/>
              <a:gd name="connsiteY1" fmla="*/ 4396362 h 4717301"/>
              <a:gd name="connsiteX2" fmla="*/ 9043549 w 12192000"/>
              <a:gd name="connsiteY2" fmla="*/ 4693978 h 4717301"/>
              <a:gd name="connsiteX3" fmla="*/ 8745984 w 12192000"/>
              <a:gd name="connsiteY3" fmla="*/ 4594249 h 4717301"/>
              <a:gd name="connsiteX4" fmla="*/ 8845568 w 12192000"/>
              <a:gd name="connsiteY4" fmla="*/ 4296634 h 4717301"/>
              <a:gd name="connsiteX5" fmla="*/ 8930642 w 12192000"/>
              <a:gd name="connsiteY5" fmla="*/ 4273734 h 4717301"/>
              <a:gd name="connsiteX6" fmla="*/ 9842642 w 12192000"/>
              <a:gd name="connsiteY6" fmla="*/ 3718743 h 4717301"/>
              <a:gd name="connsiteX7" fmla="*/ 10272210 w 12192000"/>
              <a:gd name="connsiteY7" fmla="*/ 3966645 h 4717301"/>
              <a:gd name="connsiteX8" fmla="*/ 10070896 w 12192000"/>
              <a:gd name="connsiteY8" fmla="*/ 4568292 h 4717301"/>
              <a:gd name="connsiteX9" fmla="*/ 9469346 w 12192000"/>
              <a:gd name="connsiteY9" fmla="*/ 4366686 h 4717301"/>
              <a:gd name="connsiteX10" fmla="*/ 9670660 w 12192000"/>
              <a:gd name="connsiteY10" fmla="*/ 3765038 h 4717301"/>
              <a:gd name="connsiteX11" fmla="*/ 9842642 w 12192000"/>
              <a:gd name="connsiteY11" fmla="*/ 3718743 h 4717301"/>
              <a:gd name="connsiteX12" fmla="*/ 0 w 12192000"/>
              <a:gd name="connsiteY12" fmla="*/ 0 h 4717301"/>
              <a:gd name="connsiteX13" fmla="*/ 12192000 w 12192000"/>
              <a:gd name="connsiteY13" fmla="*/ 0 h 4717301"/>
              <a:gd name="connsiteX14" fmla="*/ 12192000 w 12192000"/>
              <a:gd name="connsiteY14" fmla="*/ 3369891 h 4717301"/>
              <a:gd name="connsiteX15" fmla="*/ 12124015 w 12192000"/>
              <a:gd name="connsiteY15" fmla="*/ 3410713 h 4717301"/>
              <a:gd name="connsiteX16" fmla="*/ 11077457 w 12192000"/>
              <a:gd name="connsiteY16" fmla="*/ 3501725 h 4717301"/>
              <a:gd name="connsiteX17" fmla="*/ 9867246 w 12192000"/>
              <a:gd name="connsiteY17" fmla="*/ 3351592 h 4717301"/>
              <a:gd name="connsiteX18" fmla="*/ 8994802 w 12192000"/>
              <a:gd name="connsiteY18" fmla="*/ 3878378 h 4717301"/>
              <a:gd name="connsiteX19" fmla="*/ 6994655 w 12192000"/>
              <a:gd name="connsiteY19" fmla="*/ 4335637 h 4717301"/>
              <a:gd name="connsiteX20" fmla="*/ 6287534 w 12192000"/>
              <a:gd name="connsiteY20" fmla="*/ 3714199 h 4717301"/>
              <a:gd name="connsiteX21" fmla="*/ 4392596 w 12192000"/>
              <a:gd name="connsiteY21" fmla="*/ 3392344 h 4717301"/>
              <a:gd name="connsiteX22" fmla="*/ 3014500 w 12192000"/>
              <a:gd name="connsiteY22" fmla="*/ 4100222 h 4717301"/>
              <a:gd name="connsiteX23" fmla="*/ 86414 w 12192000"/>
              <a:gd name="connsiteY23" fmla="*/ 3903305 h 4717301"/>
              <a:gd name="connsiteX24" fmla="*/ 0 w 12192000"/>
              <a:gd name="connsiteY24" fmla="*/ 3840566 h 471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192000" h="4717301">
                <a:moveTo>
                  <a:pt x="8930642" y="4273734"/>
                </a:moveTo>
                <a:cubicBezTo>
                  <a:pt x="9016941" y="4268381"/>
                  <a:pt x="9102130" y="4314070"/>
                  <a:pt x="9143134" y="4396362"/>
                </a:cubicBezTo>
                <a:cubicBezTo>
                  <a:pt x="9197806" y="4506087"/>
                  <a:pt x="9153221" y="4639333"/>
                  <a:pt x="9043549" y="4693978"/>
                </a:cubicBezTo>
                <a:cubicBezTo>
                  <a:pt x="8933879" y="4748622"/>
                  <a:pt x="8800655" y="4703973"/>
                  <a:pt x="8745984" y="4594249"/>
                </a:cubicBezTo>
                <a:cubicBezTo>
                  <a:pt x="8691311" y="4484525"/>
                  <a:pt x="8735897" y="4351279"/>
                  <a:pt x="8845568" y="4296634"/>
                </a:cubicBezTo>
                <a:cubicBezTo>
                  <a:pt x="8872986" y="4282973"/>
                  <a:pt x="8901875" y="4275517"/>
                  <a:pt x="8930642" y="4273734"/>
                </a:cubicBezTo>
                <a:close/>
                <a:moveTo>
                  <a:pt x="9842642" y="3718743"/>
                </a:moveTo>
                <a:cubicBezTo>
                  <a:pt x="10017101" y="3707923"/>
                  <a:pt x="10189318" y="3800286"/>
                  <a:pt x="10272210" y="3966645"/>
                </a:cubicBezTo>
                <a:cubicBezTo>
                  <a:pt x="10382732" y="4188458"/>
                  <a:pt x="10292600" y="4457825"/>
                  <a:pt x="10070896" y="4568292"/>
                </a:cubicBezTo>
                <a:cubicBezTo>
                  <a:pt x="9849191" y="4678760"/>
                  <a:pt x="9579867" y="4588498"/>
                  <a:pt x="9469346" y="4366686"/>
                </a:cubicBezTo>
                <a:cubicBezTo>
                  <a:pt x="9358824" y="4144873"/>
                  <a:pt x="9448956" y="3875506"/>
                  <a:pt x="9670660" y="3765038"/>
                </a:cubicBezTo>
                <a:cubicBezTo>
                  <a:pt x="9726087" y="3737421"/>
                  <a:pt x="9784490" y="3722349"/>
                  <a:pt x="9842642" y="3718743"/>
                </a:cubicBezTo>
                <a:close/>
                <a:moveTo>
                  <a:pt x="0" y="0"/>
                </a:moveTo>
                <a:lnTo>
                  <a:pt x="12192000" y="0"/>
                </a:lnTo>
                <a:lnTo>
                  <a:pt x="12192000" y="3369891"/>
                </a:lnTo>
                <a:lnTo>
                  <a:pt x="12124015" y="3410713"/>
                </a:lnTo>
                <a:cubicBezTo>
                  <a:pt x="11792041" y="3581538"/>
                  <a:pt x="11443617" y="3577252"/>
                  <a:pt x="11077457" y="3501725"/>
                </a:cubicBezTo>
                <a:cubicBezTo>
                  <a:pt x="10679189" y="3419860"/>
                  <a:pt x="10271734" y="3358281"/>
                  <a:pt x="9867246" y="3351592"/>
                </a:cubicBezTo>
                <a:cubicBezTo>
                  <a:pt x="9492336" y="3345611"/>
                  <a:pt x="9239136" y="3626329"/>
                  <a:pt x="8994802" y="3878378"/>
                </a:cubicBezTo>
                <a:cubicBezTo>
                  <a:pt x="8385954" y="4506678"/>
                  <a:pt x="7695268" y="4690742"/>
                  <a:pt x="6994655" y="4335637"/>
                </a:cubicBezTo>
                <a:cubicBezTo>
                  <a:pt x="6722938" y="4197922"/>
                  <a:pt x="6494843" y="3948626"/>
                  <a:pt x="6287534" y="3714199"/>
                </a:cubicBezTo>
                <a:cubicBezTo>
                  <a:pt x="5731733" y="3085491"/>
                  <a:pt x="5043559" y="3067499"/>
                  <a:pt x="4392596" y="3392344"/>
                </a:cubicBezTo>
                <a:cubicBezTo>
                  <a:pt x="3930423" y="3623867"/>
                  <a:pt x="3492022" y="3908604"/>
                  <a:pt x="3014500" y="4100222"/>
                </a:cubicBezTo>
                <a:cubicBezTo>
                  <a:pt x="1977820" y="4518409"/>
                  <a:pt x="973242" y="4499486"/>
                  <a:pt x="86414" y="3903305"/>
                </a:cubicBezTo>
                <a:lnTo>
                  <a:pt x="0" y="384056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0FA96C-5214-5580-9DE7-AB5F179B1BA7}"/>
              </a:ext>
            </a:extLst>
          </p:cNvPr>
          <p:cNvSpPr>
            <a:spLocks noGrp="1"/>
          </p:cNvSpPr>
          <p:nvPr>
            <p:ph type="title"/>
          </p:nvPr>
        </p:nvSpPr>
        <p:spPr>
          <a:xfrm>
            <a:off x="609600" y="557784"/>
            <a:ext cx="10972800" cy="1446390"/>
          </a:xfrm>
        </p:spPr>
        <p:txBody>
          <a:bodyPr>
            <a:normAutofit fontScale="90000"/>
          </a:bodyPr>
          <a:lstStyle/>
          <a:p>
            <a:pPr>
              <a:lnSpc>
                <a:spcPct val="90000"/>
              </a:lnSpc>
            </a:pPr>
            <a:br>
              <a:rPr lang="en-US" sz="2400" b="0" i="0" u="none" strike="noStrike" dirty="0">
                <a:effectLst/>
              </a:rPr>
            </a:br>
            <a:br>
              <a:rPr lang="en-US" sz="2400" dirty="0"/>
            </a:br>
            <a:r>
              <a:rPr lang="en-US" sz="2800" dirty="0"/>
              <a:t>Switching the Decoder</a:t>
            </a:r>
            <a:br>
              <a:rPr lang="en-US" sz="2400" dirty="0"/>
            </a:br>
            <a:endParaRPr lang="en-US" sz="2400" dirty="0"/>
          </a:p>
        </p:txBody>
      </p:sp>
      <p:sp>
        <p:nvSpPr>
          <p:cNvPr id="24" name="Content Placeholder 2">
            <a:extLst>
              <a:ext uri="{FF2B5EF4-FFF2-40B4-BE49-F238E27FC236}">
                <a16:creationId xmlns:a16="http://schemas.microsoft.com/office/drawing/2014/main" id="{ACC988E5-55C1-39BE-4126-74660D5AC21B}"/>
              </a:ext>
            </a:extLst>
          </p:cNvPr>
          <p:cNvSpPr>
            <a:spLocks noGrp="1"/>
          </p:cNvSpPr>
          <p:nvPr>
            <p:ph idx="1"/>
          </p:nvPr>
        </p:nvSpPr>
        <p:spPr>
          <a:xfrm>
            <a:off x="611563" y="3475440"/>
            <a:ext cx="4080121" cy="2824776"/>
          </a:xfrm>
        </p:spPr>
        <p:txBody>
          <a:bodyPr/>
          <a:lstStyle/>
          <a:p>
            <a:pPr defTabSz="630936" fontAlgn="base">
              <a:spcBef>
                <a:spcPts val="0"/>
              </a:spcBef>
              <a:buFont typeface="Arial" panose="020B0604020202020204" pitchFamily="34" charset="0"/>
              <a:buChar char="•"/>
            </a:pPr>
            <a:r>
              <a:rPr lang="en-US" sz="1380" kern="1200" dirty="0">
                <a:solidFill>
                  <a:srgbClr val="000000"/>
                </a:solidFill>
                <a:latin typeface="Open Sans" panose="020B0606030504020204" pitchFamily="34" charset="0"/>
                <a:ea typeface="+mn-ea"/>
                <a:cs typeface="+mn-cs"/>
              </a:rPr>
              <a:t>Less number of neurons required</a:t>
            </a:r>
          </a:p>
          <a:p>
            <a:pPr defTabSz="630936" fontAlgn="base">
              <a:spcBef>
                <a:spcPts val="0"/>
              </a:spcBef>
              <a:buFont typeface="Arial" panose="020B0604020202020204" pitchFamily="34" charset="0"/>
              <a:buChar char="•"/>
            </a:pPr>
            <a:endParaRPr lang="en-US" sz="1380" kern="1200" dirty="0">
              <a:solidFill>
                <a:srgbClr val="000000"/>
              </a:solidFill>
              <a:latin typeface="Open Sans" panose="020B0606030504020204" pitchFamily="34" charset="0"/>
              <a:ea typeface="+mn-ea"/>
              <a:cs typeface="+mn-cs"/>
            </a:endParaRPr>
          </a:p>
          <a:p>
            <a:pPr defTabSz="630936" fontAlgn="base">
              <a:spcBef>
                <a:spcPts val="0"/>
              </a:spcBef>
              <a:buFont typeface="Arial" panose="020B0604020202020204" pitchFamily="34" charset="0"/>
              <a:buChar char="•"/>
            </a:pPr>
            <a:r>
              <a:rPr lang="en-US" sz="1380" kern="1200" dirty="0">
                <a:solidFill>
                  <a:srgbClr val="000000"/>
                </a:solidFill>
                <a:latin typeface="Open Sans" panose="020B0606030504020204" pitchFamily="34" charset="0"/>
                <a:ea typeface="+mn-ea"/>
                <a:cs typeface="+mn-cs"/>
              </a:rPr>
              <a:t>Loss function changed to categorical cross entropy instead of MSE.</a:t>
            </a:r>
          </a:p>
          <a:p>
            <a:pPr defTabSz="630936" fontAlgn="base">
              <a:spcBef>
                <a:spcPts val="0"/>
              </a:spcBef>
              <a:buFont typeface="Arial" panose="020B0604020202020204" pitchFamily="34" charset="0"/>
              <a:buChar char="•"/>
            </a:pPr>
            <a:endParaRPr lang="en-US" sz="1380" kern="1200" dirty="0">
              <a:solidFill>
                <a:srgbClr val="000000"/>
              </a:solidFill>
              <a:latin typeface="Open Sans" panose="020B0606030504020204" pitchFamily="34" charset="0"/>
              <a:ea typeface="+mn-ea"/>
              <a:cs typeface="+mn-cs"/>
            </a:endParaRPr>
          </a:p>
          <a:p>
            <a:pPr defTabSz="630936" fontAlgn="base">
              <a:spcBef>
                <a:spcPts val="0"/>
              </a:spcBef>
              <a:buFont typeface="Arial" panose="020B0604020202020204" pitchFamily="34" charset="0"/>
              <a:buChar char="•"/>
            </a:pPr>
            <a:r>
              <a:rPr lang="en-US" sz="1380" kern="1200" dirty="0">
                <a:solidFill>
                  <a:srgbClr val="000000"/>
                </a:solidFill>
                <a:latin typeface="Open Sans" panose="020B0606030504020204" pitchFamily="34" charset="0"/>
                <a:ea typeface="+mn-ea"/>
                <a:cs typeface="+mn-cs"/>
              </a:rPr>
              <a:t>Activation changed to </a:t>
            </a:r>
            <a:r>
              <a:rPr lang="en-US" sz="1380" kern="1200" dirty="0" err="1">
                <a:solidFill>
                  <a:srgbClr val="000000"/>
                </a:solidFill>
                <a:latin typeface="Open Sans" panose="020B0606030504020204" pitchFamily="34" charset="0"/>
                <a:ea typeface="+mn-ea"/>
                <a:cs typeface="+mn-cs"/>
              </a:rPr>
              <a:t>softmax</a:t>
            </a:r>
            <a:r>
              <a:rPr lang="en-US" sz="1380" kern="1200" dirty="0">
                <a:solidFill>
                  <a:srgbClr val="000000"/>
                </a:solidFill>
                <a:latin typeface="Open Sans" panose="020B0606030504020204" pitchFamily="34" charset="0"/>
                <a:ea typeface="+mn-ea"/>
                <a:cs typeface="+mn-cs"/>
              </a:rPr>
              <a:t>  </a:t>
            </a:r>
          </a:p>
          <a:p>
            <a:endParaRPr lang="en-US" dirty="0"/>
          </a:p>
        </p:txBody>
      </p:sp>
      <p:pic>
        <p:nvPicPr>
          <p:cNvPr id="4" name="Picture 2">
            <a:extLst>
              <a:ext uri="{FF2B5EF4-FFF2-40B4-BE49-F238E27FC236}">
                <a16:creationId xmlns:a16="http://schemas.microsoft.com/office/drawing/2014/main" id="{BB342C68-BF60-1B82-062C-7E15B874E30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6341" y="2937463"/>
            <a:ext cx="1465404" cy="29875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3BA5E91-C00D-280C-50E1-0E4D58468B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33873" y="2923750"/>
            <a:ext cx="1811181" cy="2987516"/>
          </a:xfrm>
          <a:prstGeom prst="rect">
            <a:avLst/>
          </a:prstGeom>
          <a:noFill/>
          <a:extLst>
            <a:ext uri="{909E8E84-426E-40DD-AFC4-6F175D3DCCD1}">
              <a14:hiddenFill xmlns:a14="http://schemas.microsoft.com/office/drawing/2010/main">
                <a:solidFill>
                  <a:srgbClr val="FFFFFF"/>
                </a:solidFill>
              </a14:hiddenFill>
            </a:ext>
          </a:extLst>
        </p:spPr>
      </p:pic>
      <p:sp>
        <p:nvSpPr>
          <p:cNvPr id="9" name="Right Arrow 8">
            <a:extLst>
              <a:ext uri="{FF2B5EF4-FFF2-40B4-BE49-F238E27FC236}">
                <a16:creationId xmlns:a16="http://schemas.microsoft.com/office/drawing/2014/main" id="{5D8FD909-B67A-E486-579C-7D00BD026E86}"/>
              </a:ext>
            </a:extLst>
          </p:cNvPr>
          <p:cNvSpPr/>
          <p:nvPr/>
        </p:nvSpPr>
        <p:spPr>
          <a:xfrm>
            <a:off x="7689693" y="4064700"/>
            <a:ext cx="393081" cy="178258"/>
          </a:xfrm>
          <a:prstGeom prst="righ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7293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7C48F90-AFD5-4232-AE7D-27B956BF7E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73C96EE1-9524-4300-BFAC-56AA55EB49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855747" y="-1"/>
            <a:ext cx="6336253" cy="6858001"/>
          </a:xfrm>
          <a:custGeom>
            <a:avLst/>
            <a:gdLst>
              <a:gd name="connsiteX0" fmla="*/ 5721063 w 6336253"/>
              <a:gd name="connsiteY0" fmla="*/ 3536635 h 6858001"/>
              <a:gd name="connsiteX1" fmla="*/ 6230651 w 6336253"/>
              <a:gd name="connsiteY1" fmla="*/ 4046223 h 6858001"/>
              <a:gd name="connsiteX2" fmla="*/ 5721063 w 6336253"/>
              <a:gd name="connsiteY2" fmla="*/ 4555811 h 6858001"/>
              <a:gd name="connsiteX3" fmla="*/ 5211475 w 6336253"/>
              <a:gd name="connsiteY3" fmla="*/ 4046223 h 6858001"/>
              <a:gd name="connsiteX4" fmla="*/ 5721063 w 6336253"/>
              <a:gd name="connsiteY4" fmla="*/ 3536635 h 6858001"/>
              <a:gd name="connsiteX5" fmla="*/ 5456902 w 6336253"/>
              <a:gd name="connsiteY5" fmla="*/ 0 h 6858001"/>
              <a:gd name="connsiteX6" fmla="*/ 6321710 w 6336253"/>
              <a:gd name="connsiteY6" fmla="*/ 0 h 6858001"/>
              <a:gd name="connsiteX7" fmla="*/ 6332019 w 6336253"/>
              <a:gd name="connsiteY7" fmla="*/ 42969 h 6858001"/>
              <a:gd name="connsiteX8" fmla="*/ 6320934 w 6336253"/>
              <a:gd name="connsiteY8" fmla="*/ 219852 h 6858001"/>
              <a:gd name="connsiteX9" fmla="*/ 5774313 w 6336253"/>
              <a:gd name="connsiteY9" fmla="*/ 535443 h 6858001"/>
              <a:gd name="connsiteX10" fmla="*/ 5444200 w 6336253"/>
              <a:gd name="connsiteY10" fmla="*/ 78052 h 6858001"/>
              <a:gd name="connsiteX11" fmla="*/ 609600 w 6336253"/>
              <a:gd name="connsiteY11" fmla="*/ 0 h 6858001"/>
              <a:gd name="connsiteX12" fmla="*/ 1171409 w 6336253"/>
              <a:gd name="connsiteY12" fmla="*/ 0 h 6858001"/>
              <a:gd name="connsiteX13" fmla="*/ 4838473 w 6336253"/>
              <a:gd name="connsiteY13" fmla="*/ 0 h 6858001"/>
              <a:gd name="connsiteX14" fmla="*/ 4830349 w 6336253"/>
              <a:gd name="connsiteY14" fmla="*/ 184996 h 6858001"/>
              <a:gd name="connsiteX15" fmla="*/ 4833376 w 6336253"/>
              <a:gd name="connsiteY15" fmla="*/ 419995 h 6858001"/>
              <a:gd name="connsiteX16" fmla="*/ 5281338 w 6336253"/>
              <a:gd name="connsiteY16" fmla="*/ 1068099 h 6858001"/>
              <a:gd name="connsiteX17" fmla="*/ 5729205 w 6336253"/>
              <a:gd name="connsiteY17" fmla="*/ 2589405 h 6858001"/>
              <a:gd name="connsiteX18" fmla="*/ 5283212 w 6336253"/>
              <a:gd name="connsiteY18" fmla="*/ 3164269 h 6858001"/>
              <a:gd name="connsiteX19" fmla="*/ 5124820 w 6336253"/>
              <a:gd name="connsiteY19" fmla="*/ 4641255 h 6858001"/>
              <a:gd name="connsiteX20" fmla="*/ 5736551 w 6336253"/>
              <a:gd name="connsiteY20" fmla="*/ 5670858 h 6858001"/>
              <a:gd name="connsiteX21" fmla="*/ 6022123 w 6336253"/>
              <a:gd name="connsiteY21" fmla="*/ 6707670 h 6858001"/>
              <a:gd name="connsiteX22" fmla="*/ 6024496 w 6336253"/>
              <a:gd name="connsiteY22" fmla="*/ 6858000 h 6858001"/>
              <a:gd name="connsiteX23" fmla="*/ 2242268 w 6336253"/>
              <a:gd name="connsiteY23" fmla="*/ 6858000 h 6858001"/>
              <a:gd name="connsiteX24" fmla="*/ 2242268 w 6336253"/>
              <a:gd name="connsiteY24" fmla="*/ 6858001 h 6858001"/>
              <a:gd name="connsiteX25" fmla="*/ 0 w 6336253"/>
              <a:gd name="connsiteY25" fmla="*/ 6858001 h 6858001"/>
              <a:gd name="connsiteX26" fmla="*/ 0 w 6336253"/>
              <a:gd name="connsiteY26" fmla="*/ 1 h 6858001"/>
              <a:gd name="connsiteX27" fmla="*/ 609600 w 6336253"/>
              <a:gd name="connsiteY27"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36253" h="6858001">
                <a:moveTo>
                  <a:pt x="5721063" y="3536635"/>
                </a:moveTo>
                <a:cubicBezTo>
                  <a:pt x="6002501" y="3536635"/>
                  <a:pt x="6230651" y="3764785"/>
                  <a:pt x="6230651" y="4046223"/>
                </a:cubicBezTo>
                <a:cubicBezTo>
                  <a:pt x="6230651" y="4327661"/>
                  <a:pt x="6002501" y="4555811"/>
                  <a:pt x="5721063" y="4555811"/>
                </a:cubicBezTo>
                <a:cubicBezTo>
                  <a:pt x="5439625" y="4555811"/>
                  <a:pt x="5211475" y="4327661"/>
                  <a:pt x="5211475" y="4046223"/>
                </a:cubicBezTo>
                <a:cubicBezTo>
                  <a:pt x="5211475" y="3764785"/>
                  <a:pt x="5439625" y="3536635"/>
                  <a:pt x="5721063" y="3536635"/>
                </a:cubicBezTo>
                <a:close/>
                <a:moveTo>
                  <a:pt x="5456902" y="0"/>
                </a:moveTo>
                <a:lnTo>
                  <a:pt x="6321710" y="0"/>
                </a:lnTo>
                <a:lnTo>
                  <a:pt x="6332019" y="42969"/>
                </a:lnTo>
                <a:cubicBezTo>
                  <a:pt x="6340015" y="100391"/>
                  <a:pt x="6336884" y="160329"/>
                  <a:pt x="6320934" y="219852"/>
                </a:cubicBezTo>
                <a:cubicBezTo>
                  <a:pt x="6257137" y="457945"/>
                  <a:pt x="6012407" y="599240"/>
                  <a:pt x="5774313" y="535443"/>
                </a:cubicBezTo>
                <a:cubicBezTo>
                  <a:pt x="5565982" y="479621"/>
                  <a:pt x="5431761" y="285271"/>
                  <a:pt x="5444200" y="78052"/>
                </a:cubicBezTo>
                <a:close/>
                <a:moveTo>
                  <a:pt x="609600" y="0"/>
                </a:moveTo>
                <a:lnTo>
                  <a:pt x="1171409" y="0"/>
                </a:lnTo>
                <a:lnTo>
                  <a:pt x="4838473" y="0"/>
                </a:lnTo>
                <a:lnTo>
                  <a:pt x="4830349" y="184996"/>
                </a:lnTo>
                <a:cubicBezTo>
                  <a:pt x="4828991" y="263520"/>
                  <a:pt x="4829864" y="341910"/>
                  <a:pt x="4833376" y="419995"/>
                </a:cubicBezTo>
                <a:cubicBezTo>
                  <a:pt x="4846565" y="709488"/>
                  <a:pt x="5075226" y="891535"/>
                  <a:pt x="5281338" y="1068099"/>
                </a:cubicBezTo>
                <a:cubicBezTo>
                  <a:pt x="5795128" y="1508061"/>
                  <a:pt x="5969974" y="2032158"/>
                  <a:pt x="5729205" y="2589405"/>
                </a:cubicBezTo>
                <a:cubicBezTo>
                  <a:pt x="5635831" y="2805523"/>
                  <a:pt x="5454276" y="2993264"/>
                  <a:pt x="5283212" y="3164269"/>
                </a:cubicBezTo>
                <a:cubicBezTo>
                  <a:pt x="4824418" y="3622744"/>
                  <a:pt x="4843217" y="4154456"/>
                  <a:pt x="5124820" y="4641255"/>
                </a:cubicBezTo>
                <a:cubicBezTo>
                  <a:pt x="5325440" y="4986832"/>
                  <a:pt x="5565996" y="5311556"/>
                  <a:pt x="5736551" y="5670858"/>
                </a:cubicBezTo>
                <a:cubicBezTo>
                  <a:pt x="5902602" y="6019042"/>
                  <a:pt x="6001121" y="6366409"/>
                  <a:pt x="6022123" y="6707670"/>
                </a:cubicBezTo>
                <a:lnTo>
                  <a:pt x="6024496" y="6858000"/>
                </a:lnTo>
                <a:lnTo>
                  <a:pt x="2242268" y="6858000"/>
                </a:lnTo>
                <a:lnTo>
                  <a:pt x="2242268" y="6858001"/>
                </a:lnTo>
                <a:lnTo>
                  <a:pt x="0" y="6858001"/>
                </a:lnTo>
                <a:lnTo>
                  <a:pt x="0" y="1"/>
                </a:lnTo>
                <a:lnTo>
                  <a:pt x="609600"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649C225-1FCD-B828-167C-9330C8EA7389}"/>
              </a:ext>
            </a:extLst>
          </p:cNvPr>
          <p:cNvSpPr>
            <a:spLocks noGrp="1"/>
          </p:cNvSpPr>
          <p:nvPr>
            <p:ph type="title"/>
          </p:nvPr>
        </p:nvSpPr>
        <p:spPr>
          <a:xfrm>
            <a:off x="609600" y="552782"/>
            <a:ext cx="5545870" cy="1658525"/>
          </a:xfrm>
        </p:spPr>
        <p:txBody>
          <a:bodyPr>
            <a:normAutofit/>
          </a:bodyPr>
          <a:lstStyle/>
          <a:p>
            <a:r>
              <a:rPr lang="en-US" dirty="0"/>
              <a:t>Encoder Decoder</a:t>
            </a:r>
          </a:p>
        </p:txBody>
      </p:sp>
      <p:sp>
        <p:nvSpPr>
          <p:cNvPr id="3" name="Content Placeholder 2">
            <a:extLst>
              <a:ext uri="{FF2B5EF4-FFF2-40B4-BE49-F238E27FC236}">
                <a16:creationId xmlns:a16="http://schemas.microsoft.com/office/drawing/2014/main" id="{C647E27D-4263-EC8C-04AF-A63E62EB24D6}"/>
              </a:ext>
            </a:extLst>
          </p:cNvPr>
          <p:cNvSpPr>
            <a:spLocks noGrp="1"/>
          </p:cNvSpPr>
          <p:nvPr>
            <p:ph idx="1"/>
          </p:nvPr>
        </p:nvSpPr>
        <p:spPr>
          <a:xfrm>
            <a:off x="609600" y="2548521"/>
            <a:ext cx="5545867" cy="3470616"/>
          </a:xfrm>
        </p:spPr>
        <p:txBody>
          <a:bodyPr>
            <a:normAutofit/>
          </a:bodyPr>
          <a:lstStyle/>
          <a:p>
            <a:pPr marL="342900" indent="-342900">
              <a:buFont typeface="Arial" panose="020B0604020202020204" pitchFamily="34" charset="0"/>
              <a:buChar char="•"/>
            </a:pPr>
            <a:r>
              <a:rPr lang="en-US" dirty="0"/>
              <a:t>Using less number of epochs </a:t>
            </a:r>
          </a:p>
          <a:p>
            <a:pPr marL="342900" indent="-342900">
              <a:buFont typeface="Arial" panose="020B0604020202020204" pitchFamily="34" charset="0"/>
              <a:buChar char="•"/>
            </a:pPr>
            <a:r>
              <a:rPr lang="en-US" dirty="0"/>
              <a:t>Less data </a:t>
            </a:r>
          </a:p>
        </p:txBody>
      </p:sp>
      <p:pic>
        <p:nvPicPr>
          <p:cNvPr id="4" name="Picture 2">
            <a:extLst>
              <a:ext uri="{FF2B5EF4-FFF2-40B4-BE49-F238E27FC236}">
                <a16:creationId xmlns:a16="http://schemas.microsoft.com/office/drawing/2014/main" id="{7BDDD991-8D6A-5BAA-AEDE-1FE1BC80309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293116" y="1738428"/>
            <a:ext cx="4289283" cy="32062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2690435"/>
      </p:ext>
    </p:extLst>
  </p:cSld>
  <p:clrMapOvr>
    <a:masterClrMapping/>
  </p:clrMapOvr>
</p:sld>
</file>

<file path=ppt/theme/theme1.xml><?xml version="1.0" encoding="utf-8"?>
<a:theme xmlns:a="http://schemas.openxmlformats.org/drawingml/2006/main" name="SplashVTI">
  <a:themeElements>
    <a:clrScheme name="AnalogousFromRegularSeedRightStep">
      <a:dk1>
        <a:srgbClr val="000000"/>
      </a:dk1>
      <a:lt1>
        <a:srgbClr val="FFFFFF"/>
      </a:lt1>
      <a:dk2>
        <a:srgbClr val="412724"/>
      </a:dk2>
      <a:lt2>
        <a:srgbClr val="E2E8E4"/>
      </a:lt2>
      <a:accent1>
        <a:srgbClr val="D739AE"/>
      </a:accent1>
      <a:accent2>
        <a:srgbClr val="C5275A"/>
      </a:accent2>
      <a:accent3>
        <a:srgbClr val="D74839"/>
      </a:accent3>
      <a:accent4>
        <a:srgbClr val="C57827"/>
      </a:accent4>
      <a:accent5>
        <a:srgbClr val="B0A72F"/>
      </a:accent5>
      <a:accent6>
        <a:srgbClr val="81B223"/>
      </a:accent6>
      <a:hlink>
        <a:srgbClr val="31944B"/>
      </a:hlink>
      <a:folHlink>
        <a:srgbClr val="7F7F7F"/>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plashVTI" id="{CD38C481-21EC-466B-953B-A1440B42712A}" vid="{D3E4813C-1D98-48C2-AF59-2D0D78E25500}"/>
    </a:ext>
  </a:extLst>
</a:theme>
</file>

<file path=docProps/app.xml><?xml version="1.0" encoding="utf-8"?>
<Properties xmlns="http://schemas.openxmlformats.org/officeDocument/2006/extended-properties" xmlns:vt="http://schemas.openxmlformats.org/officeDocument/2006/docPropsVTypes">
  <TotalTime>52</TotalTime>
  <Words>347</Words>
  <Application>Microsoft Macintosh PowerPoint</Application>
  <PresentationFormat>Widescreen</PresentationFormat>
  <Paragraphs>67</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Avenir Next LT Pro</vt:lpstr>
      <vt:lpstr>Open Sans</vt:lpstr>
      <vt:lpstr>Posterama</vt:lpstr>
      <vt:lpstr>Söhne</vt:lpstr>
      <vt:lpstr>SplashVTI</vt:lpstr>
      <vt:lpstr>American Sign Language  (ASL)</vt:lpstr>
      <vt:lpstr>Dataset </vt:lpstr>
      <vt:lpstr>Preprocessing</vt:lpstr>
      <vt:lpstr>PCA - Limitations</vt:lpstr>
      <vt:lpstr>Challenges in Encoder Decoder</vt:lpstr>
      <vt:lpstr>Encoder Decoder – Initial </vt:lpstr>
      <vt:lpstr>  Problems in Image Reconstruction </vt:lpstr>
      <vt:lpstr>  Switching the Decoder </vt:lpstr>
      <vt:lpstr>Encoder Decoder</vt:lpstr>
      <vt:lpstr>Further Processing</vt:lpstr>
      <vt:lpstr>SOM</vt:lpstr>
      <vt:lpstr>SVM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American Sign Language  (ASL)</dc:title>
  <dc:creator>Mudgal, Anjali</dc:creator>
  <cp:lastModifiedBy>Mudgal, Anjali</cp:lastModifiedBy>
  <cp:revision>6</cp:revision>
  <dcterms:created xsi:type="dcterms:W3CDTF">2023-05-01T18:00:23Z</dcterms:created>
  <dcterms:modified xsi:type="dcterms:W3CDTF">2023-05-01T20:52:10Z</dcterms:modified>
</cp:coreProperties>
</file>

<file path=docProps/thumbnail.jpeg>
</file>